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94" r:id="rId2"/>
    <p:sldId id="256" r:id="rId3"/>
    <p:sldId id="257" r:id="rId4"/>
    <p:sldId id="258" r:id="rId5"/>
    <p:sldId id="259" r:id="rId6"/>
    <p:sldId id="289" r:id="rId7"/>
    <p:sldId id="260" r:id="rId8"/>
    <p:sldId id="261" r:id="rId9"/>
    <p:sldId id="278" r:id="rId10"/>
    <p:sldId id="262" r:id="rId11"/>
    <p:sldId id="290" r:id="rId12"/>
    <p:sldId id="263" r:id="rId13"/>
    <p:sldId id="264" r:id="rId14"/>
    <p:sldId id="265" r:id="rId15"/>
    <p:sldId id="266" r:id="rId16"/>
    <p:sldId id="268" r:id="rId17"/>
    <p:sldId id="267" r:id="rId18"/>
    <p:sldId id="269" r:id="rId19"/>
    <p:sldId id="270" r:id="rId20"/>
    <p:sldId id="279" r:id="rId21"/>
    <p:sldId id="280" r:id="rId22"/>
    <p:sldId id="281" r:id="rId23"/>
    <p:sldId id="286" r:id="rId24"/>
    <p:sldId id="287" r:id="rId25"/>
    <p:sldId id="288" r:id="rId26"/>
    <p:sldId id="291" r:id="rId27"/>
    <p:sldId id="271" r:id="rId28"/>
    <p:sldId id="272" r:id="rId29"/>
    <p:sldId id="292" r:id="rId30"/>
    <p:sldId id="273" r:id="rId31"/>
    <p:sldId id="274" r:id="rId32"/>
    <p:sldId id="275" r:id="rId33"/>
    <p:sldId id="293" r:id="rId34"/>
    <p:sldId id="276"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1007534" y="0"/>
            <a:ext cx="5898825"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6906359"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958856" y="3428999"/>
            <a:ext cx="4138550" cy="2268559"/>
          </a:xfrm>
        </p:spPr>
        <p:txBody>
          <a:bodyPr anchor="t">
            <a:normAutofit/>
          </a:bodyPr>
          <a:lstStyle>
            <a:lvl1pPr algn="r">
              <a:defRPr sz="4200"/>
            </a:lvl1pPr>
          </a:lstStyle>
          <a:p>
            <a:r>
              <a:rPr lang="ru-RU"/>
              <a:t>Образец заголовка</a:t>
            </a:r>
            <a:endParaRPr lang="en-US" dirty="0"/>
          </a:p>
        </p:txBody>
      </p:sp>
      <p:sp>
        <p:nvSpPr>
          <p:cNvPr id="3" name="Subtitle 2"/>
          <p:cNvSpPr>
            <a:spLocks noGrp="1"/>
          </p:cNvSpPr>
          <p:nvPr>
            <p:ph type="subTitle" idx="1"/>
          </p:nvPr>
        </p:nvSpPr>
        <p:spPr>
          <a:xfrm>
            <a:off x="2131292" y="2268787"/>
            <a:ext cx="3966114" cy="1160213"/>
          </a:xfrm>
        </p:spPr>
        <p:txBody>
          <a:bodyPr tIns="0" anchor="b">
            <a:normAutofit/>
          </a:bodyPr>
          <a:lstStyle>
            <a:lvl1pPr marL="0" indent="0" algn="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rIns="45720"/>
          <a:lstStyle/>
          <a:p>
            <a:fld id="{0EE7A678-E609-4CC8-82F7-DEA4FBC5D433}" type="slidenum">
              <a:rPr lang="en-US" altLang="zh-CN" smtClean="0"/>
              <a:pPr/>
              <a:t>‹#›</a:t>
            </a:fld>
            <a:endParaRPr lang="en-US" altLang="zh-CN"/>
          </a:p>
        </p:txBody>
      </p:sp>
      <p:sp>
        <p:nvSpPr>
          <p:cNvPr id="24" name="TextBox 23"/>
          <p:cNvSpPr txBox="1"/>
          <p:nvPr/>
        </p:nvSpPr>
        <p:spPr>
          <a:xfrm>
            <a:off x="1641440" y="3262168"/>
            <a:ext cx="311727" cy="430887"/>
          </a:xfrm>
          <a:prstGeom prst="rect">
            <a:avLst/>
          </a:prstGeom>
          <a:noFill/>
        </p:spPr>
        <p:txBody>
          <a:bodyPr wrap="square" rtlCol="0">
            <a:spAutoFit/>
          </a:bodyPr>
          <a:lstStyle/>
          <a:p>
            <a:pPr algn="r"/>
            <a:r>
              <a:rPr lang="en-US" sz="2200" dirty="0">
                <a:solidFill>
                  <a:schemeClr val="accent6"/>
                </a:solidFill>
                <a:latin typeface="Wingdings 3" panose="05040102010807070707" pitchFamily="18" charset="2"/>
              </a:rPr>
              <a:t>z</a:t>
            </a:r>
            <a:endParaRPr lang="en-US" sz="22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858738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 name="Rectangle 9"/>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TextBox 16"/>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8857" y="808057"/>
            <a:ext cx="5885350"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2120792" y="2049878"/>
            <a:ext cx="5723414" cy="4000066"/>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2384606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8" name="Rectangle 17"/>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TextBox 22"/>
          <p:cNvSpPr txBox="1"/>
          <p:nvPr/>
        </p:nvSpPr>
        <p:spPr>
          <a:xfrm rot="5400000">
            <a:off x="7688343" y="480678"/>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6849317" y="805818"/>
            <a:ext cx="99488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964598" y="970410"/>
            <a:ext cx="4715441"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2417677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11666875-31CE-4AE6-BC94-1F33AA02974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F0F8DA5A-0205-45BA-B9FD-845FE109D963}"/>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8E0596F0-B0AC-4F9A-BD05-5B8573F32CA4}"/>
              </a:ext>
            </a:extLst>
          </p:cNvPr>
          <p:cNvSpPr>
            <a:spLocks noGrp="1" noChangeArrowheads="1"/>
          </p:cNvSpPr>
          <p:nvPr>
            <p:ph type="sldNum" sz="quarter" idx="12"/>
          </p:nvPr>
        </p:nvSpPr>
        <p:spPr>
          <a:ln/>
        </p:spPr>
        <p:txBody>
          <a:bodyPr/>
          <a:lstStyle>
            <a:lvl1pPr>
              <a:defRPr/>
            </a:lvl1pPr>
          </a:lstStyle>
          <a:p>
            <a:fld id="{D738BDC5-5D31-4540-B503-DA568F72279A}" type="slidenum">
              <a:rPr lang="en-US" altLang="zh-CN"/>
              <a:pPr/>
              <a:t>‹#›</a:t>
            </a:fld>
            <a:endParaRPr lang="en-US" altLang="zh-CN"/>
          </a:p>
        </p:txBody>
      </p:sp>
    </p:spTree>
    <p:extLst>
      <p:ext uri="{BB962C8B-B14F-4D97-AF65-F5344CB8AC3E}">
        <p14:creationId xmlns:p14="http://schemas.microsoft.com/office/powerpoint/2010/main" val="900963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Rectangle 8"/>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a:lstStyle/>
          <a:p>
            <a:fld id="{0EE7A678-E609-4CC8-82F7-DEA4FBC5D433}" type="slidenum">
              <a:rPr lang="en-US" altLang="zh-CN" smtClean="0"/>
              <a:pPr/>
              <a:t>‹#›</a:t>
            </a:fld>
            <a:endParaRPr lang="en-US" altLang="zh-CN"/>
          </a:p>
        </p:txBody>
      </p:sp>
      <p:sp>
        <p:nvSpPr>
          <p:cNvPr id="7" name="TextBox 6"/>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61751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 name="Rectangle 9"/>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57405" y="3199028"/>
            <a:ext cx="5967420" cy="1372971"/>
          </a:xfrm>
        </p:spPr>
        <p:txBody>
          <a:bodyPr anchor="t">
            <a:normAutofit/>
          </a:bodyPr>
          <a:lstStyle>
            <a:lvl1pPr algn="r">
              <a:defRPr sz="2800"/>
            </a:lvl1pPr>
          </a:lstStyle>
          <a:p>
            <a:r>
              <a:rPr lang="ru-RU"/>
              <a:t>Образец заголовка</a:t>
            </a:r>
            <a:endParaRPr lang="en-US" dirty="0"/>
          </a:p>
        </p:txBody>
      </p:sp>
      <p:sp>
        <p:nvSpPr>
          <p:cNvPr id="3" name="Text Placeholder 2"/>
          <p:cNvSpPr>
            <a:spLocks noGrp="1"/>
          </p:cNvSpPr>
          <p:nvPr>
            <p:ph type="body" idx="1"/>
          </p:nvPr>
        </p:nvSpPr>
        <p:spPr>
          <a:xfrm>
            <a:off x="2121131" y="2272143"/>
            <a:ext cx="5803294" cy="926885"/>
          </a:xfrm>
        </p:spPr>
        <p:txBody>
          <a:bodyPr tIns="0" anchor="b">
            <a:normAutofit/>
          </a:bodyPr>
          <a:lstStyle>
            <a:lvl1pPr marL="0" indent="0" algn="r">
              <a:buNone/>
              <a:defRPr sz="16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en-US" altLang="zh-CN"/>
          </a:p>
        </p:txBody>
      </p:sp>
      <p:sp>
        <p:nvSpPr>
          <p:cNvPr id="5" name="Footer Placeholder 4"/>
          <p:cNvSpPr>
            <a:spLocks noGrp="1"/>
          </p:cNvSpPr>
          <p:nvPr>
            <p:ph type="ftr" sz="quarter" idx="11"/>
          </p:nvPr>
        </p:nvSpPr>
        <p:spPr/>
        <p:txBody>
          <a:bodyPr/>
          <a:lstStyle/>
          <a:p>
            <a:pPr>
              <a:defRPr/>
            </a:pPr>
            <a:endParaRPr lang="en-US" altLang="zh-CN"/>
          </a:p>
        </p:txBody>
      </p:sp>
      <p:sp>
        <p:nvSpPr>
          <p:cNvPr id="6" name="Slide Number Placeholder 5"/>
          <p:cNvSpPr>
            <a:spLocks noGrp="1"/>
          </p:cNvSpPr>
          <p:nvPr>
            <p:ph type="sldNum" sz="quarter" idx="12"/>
          </p:nvPr>
        </p:nvSpPr>
        <p:spPr/>
        <p:txBody>
          <a:bodyPr/>
          <a:lstStyle/>
          <a:p>
            <a:fld id="{0EE7A678-E609-4CC8-82F7-DEA4FBC5D433}" type="slidenum">
              <a:rPr lang="en-US" altLang="zh-CN" smtClean="0"/>
              <a:pPr/>
              <a:t>‹#›</a:t>
            </a:fld>
            <a:endParaRPr lang="en-US" altLang="zh-CN"/>
          </a:p>
        </p:txBody>
      </p:sp>
      <p:sp>
        <p:nvSpPr>
          <p:cNvPr id="16" name="TextBox 15"/>
          <p:cNvSpPr txBox="1"/>
          <p:nvPr/>
        </p:nvSpPr>
        <p:spPr>
          <a:xfrm>
            <a:off x="1644924" y="3023993"/>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06442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2" name="Rectangle 11"/>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61426" y="805818"/>
            <a:ext cx="5882780"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965406" y="2056800"/>
            <a:ext cx="2855547" cy="39931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984679" y="2056800"/>
            <a:ext cx="2859527" cy="39931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pPr>
              <a:defRPr/>
            </a:pPr>
            <a:endParaRPr lang="en-US" altLang="zh-CN"/>
          </a:p>
        </p:txBody>
      </p:sp>
      <p:sp>
        <p:nvSpPr>
          <p:cNvPr id="7" name="Slide Number Placeholder 6"/>
          <p:cNvSpPr>
            <a:spLocks noGrp="1"/>
          </p:cNvSpPr>
          <p:nvPr>
            <p:ph type="sldNum" sz="quarter" idx="12"/>
          </p:nvPr>
        </p:nvSpPr>
        <p:spPr/>
        <p:txBody>
          <a:bodyPr/>
          <a:lstStyle/>
          <a:p>
            <a:fld id="{0EE7A678-E609-4CC8-82F7-DEA4FBC5D433}" type="slidenum">
              <a:rPr lang="en-US" altLang="zh-CN" smtClean="0"/>
              <a:pPr/>
              <a:t>‹#›</a:t>
            </a:fld>
            <a:endParaRPr lang="en-US" altLang="zh-CN"/>
          </a:p>
        </p:txBody>
      </p:sp>
      <p:sp>
        <p:nvSpPr>
          <p:cNvPr id="11" name="Rectangle 10"/>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TextBox 18"/>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104760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4" name="Rectangle 13"/>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TextBox 23"/>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63589" y="805818"/>
            <a:ext cx="5880617" cy="1077020"/>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963589" y="2054563"/>
            <a:ext cx="2857364" cy="713818"/>
          </a:xfrm>
        </p:spPr>
        <p:txBody>
          <a:bodyPr anchor="b">
            <a:noAutofit/>
          </a:bodyPr>
          <a:lstStyle>
            <a:lvl1pPr marL="0" indent="0" algn="l">
              <a:lnSpc>
                <a:spcPct val="100000"/>
              </a:lnSpc>
              <a:buNone/>
              <a:defRPr sz="200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1962510" y="2851330"/>
            <a:ext cx="2858443" cy="31986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984679" y="2054563"/>
            <a:ext cx="2859527" cy="713818"/>
          </a:xfrm>
        </p:spPr>
        <p:txBody>
          <a:bodyPr anchor="b">
            <a:noAutofit/>
          </a:bodyPr>
          <a:lstStyle>
            <a:lvl1pPr marL="0" indent="0" algn="l">
              <a:lnSpc>
                <a:spcPct val="100000"/>
              </a:lnSpc>
              <a:buNone/>
              <a:defRPr sz="200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984680" y="2851330"/>
            <a:ext cx="2859526" cy="31986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en-US" altLang="zh-CN"/>
          </a:p>
        </p:txBody>
      </p:sp>
      <p:sp>
        <p:nvSpPr>
          <p:cNvPr id="8" name="Footer Placeholder 7"/>
          <p:cNvSpPr>
            <a:spLocks noGrp="1"/>
          </p:cNvSpPr>
          <p:nvPr>
            <p:ph type="ftr" sz="quarter" idx="11"/>
          </p:nvPr>
        </p:nvSpPr>
        <p:spPr/>
        <p:txBody>
          <a:bodyPr/>
          <a:lstStyle/>
          <a:p>
            <a:pPr>
              <a:defRPr/>
            </a:pPr>
            <a:endParaRPr lang="en-US" altLang="zh-CN"/>
          </a:p>
        </p:txBody>
      </p:sp>
      <p:sp>
        <p:nvSpPr>
          <p:cNvPr id="9" name="Slide Number Placeholder 8"/>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368464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Rectangle 8"/>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TextBox 15"/>
          <p:cNvSpPr txBox="1"/>
          <p:nvPr/>
        </p:nvSpPr>
        <p:spPr>
          <a:xfrm>
            <a:off x="1651862" y="636541"/>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en-US" altLang="zh-CN"/>
          </a:p>
        </p:txBody>
      </p:sp>
      <p:sp>
        <p:nvSpPr>
          <p:cNvPr id="4" name="Footer Placeholder 3"/>
          <p:cNvSpPr>
            <a:spLocks noGrp="1"/>
          </p:cNvSpPr>
          <p:nvPr>
            <p:ph type="ftr" sz="quarter" idx="11"/>
          </p:nvPr>
        </p:nvSpPr>
        <p:spPr/>
        <p:txBody>
          <a:bodyPr/>
          <a:lstStyle/>
          <a:p>
            <a:pPr>
              <a:defRPr/>
            </a:pPr>
            <a:endParaRPr lang="en-US" altLang="zh-CN"/>
          </a:p>
        </p:txBody>
      </p:sp>
      <p:sp>
        <p:nvSpPr>
          <p:cNvPr id="5" name="Slide Number Placeholder 4"/>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2284714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9" name="Rectangle 8"/>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pPr>
              <a:defRPr/>
            </a:pPr>
            <a:endParaRPr lang="en-US" altLang="zh-CN"/>
          </a:p>
        </p:txBody>
      </p:sp>
      <p:sp>
        <p:nvSpPr>
          <p:cNvPr id="3" name="Footer Placeholder 2"/>
          <p:cNvSpPr>
            <a:spLocks noGrp="1"/>
          </p:cNvSpPr>
          <p:nvPr>
            <p:ph type="ftr" sz="quarter" idx="11"/>
          </p:nvPr>
        </p:nvSpPr>
        <p:spPr/>
        <p:txBody>
          <a:bodyPr/>
          <a:lstStyle/>
          <a:p>
            <a:pPr>
              <a:defRPr/>
            </a:pPr>
            <a:endParaRPr lang="en-US" altLang="zh-CN"/>
          </a:p>
        </p:txBody>
      </p:sp>
      <p:sp>
        <p:nvSpPr>
          <p:cNvPr id="4" name="Slide Number Placeholder 3"/>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4183840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7" name="Rectangle 16"/>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TextBox 21"/>
          <p:cNvSpPr txBox="1"/>
          <p:nvPr/>
        </p:nvSpPr>
        <p:spPr>
          <a:xfrm>
            <a:off x="1179466" y="1127642"/>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485983" y="1296618"/>
            <a:ext cx="2120703" cy="1889075"/>
          </a:xfrm>
        </p:spPr>
        <p:txBody>
          <a:bodyPr anchor="b">
            <a:normAutofit/>
          </a:bodyPr>
          <a:lstStyle>
            <a:lvl1pPr algn="l">
              <a:defRPr sz="2000"/>
            </a:lvl1pPr>
          </a:lstStyle>
          <a:p>
            <a:r>
              <a:rPr lang="ru-RU"/>
              <a:t>Образец заголовка</a:t>
            </a:r>
            <a:endParaRPr lang="en-US" dirty="0"/>
          </a:p>
        </p:txBody>
      </p:sp>
      <p:sp>
        <p:nvSpPr>
          <p:cNvPr id="3" name="Content Placeholder 2"/>
          <p:cNvSpPr>
            <a:spLocks noGrp="1"/>
          </p:cNvSpPr>
          <p:nvPr>
            <p:ph idx="1"/>
          </p:nvPr>
        </p:nvSpPr>
        <p:spPr>
          <a:xfrm>
            <a:off x="4088538" y="805818"/>
            <a:ext cx="375566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85982" y="3186155"/>
            <a:ext cx="2120703" cy="2386397"/>
          </a:xfrm>
        </p:spPr>
        <p:txBody>
          <a:bodyPr>
            <a:normAutofit/>
          </a:bodyPr>
          <a:lstStyle>
            <a:lvl1pPr marL="0" indent="0" algn="l">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pPr>
              <a:defRPr/>
            </a:pPr>
            <a:endParaRPr lang="en-US" altLang="zh-CN"/>
          </a:p>
        </p:txBody>
      </p:sp>
      <p:sp>
        <p:nvSpPr>
          <p:cNvPr id="7" name="Slide Number Placeholder 6"/>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3877117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1007534" y="0"/>
            <a:ext cx="7315560"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32116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TextBox 12"/>
          <p:cNvSpPr txBox="1"/>
          <p:nvPr/>
        </p:nvSpPr>
        <p:spPr>
          <a:xfrm>
            <a:off x="1179466" y="1127642"/>
            <a:ext cx="311727" cy="338554"/>
          </a:xfrm>
          <a:prstGeom prst="rect">
            <a:avLst/>
          </a:prstGeom>
          <a:noFill/>
        </p:spPr>
        <p:txBody>
          <a:bodyPr wrap="square" rtlCol="0">
            <a:spAutoFit/>
          </a:bodyPr>
          <a:lstStyle/>
          <a:p>
            <a:pPr algn="r"/>
            <a:r>
              <a:rPr lang="en-US" sz="1600" dirty="0">
                <a:solidFill>
                  <a:schemeClr val="accent6"/>
                </a:solidFill>
                <a:latin typeface="Wingdings 3" panose="05040102010807070707" pitchFamily="18" charset="2"/>
              </a:rPr>
              <a:t>z</a:t>
            </a:r>
            <a:endParaRPr lang="en-US" sz="1600" dirty="0">
              <a:solidFill>
                <a:schemeClr val="accent6"/>
              </a:solidFill>
              <a:latin typeface="MS Shell Dlg 2" panose="020B0604030504040204" pitchFamily="34" charset="0"/>
            </a:endParaRPr>
          </a:p>
        </p:txBody>
      </p:sp>
      <p:sp>
        <p:nvSpPr>
          <p:cNvPr id="3" name="Picture Placeholder 2"/>
          <p:cNvSpPr>
            <a:spLocks noGrp="1" noChangeAspect="1"/>
          </p:cNvSpPr>
          <p:nvPr>
            <p:ph type="pic" idx="1"/>
          </p:nvPr>
        </p:nvSpPr>
        <p:spPr>
          <a:xfrm>
            <a:off x="4582987" y="3229"/>
            <a:ext cx="3727769"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2" name="Title 1"/>
          <p:cNvSpPr>
            <a:spLocks noGrp="1"/>
          </p:cNvSpPr>
          <p:nvPr>
            <p:ph type="title"/>
          </p:nvPr>
        </p:nvSpPr>
        <p:spPr>
          <a:xfrm>
            <a:off x="1486671" y="1296618"/>
            <a:ext cx="2603212" cy="1886308"/>
          </a:xfrm>
        </p:spPr>
        <p:txBody>
          <a:bodyPr anchor="b">
            <a:normAutofit/>
          </a:bodyPr>
          <a:lstStyle>
            <a:lvl1pPr algn="l">
              <a:defRPr sz="2400"/>
            </a:lvl1pPr>
          </a:lstStyle>
          <a:p>
            <a:r>
              <a:rPr lang="ru-RU"/>
              <a:t>Образец заголовка</a:t>
            </a:r>
            <a:endParaRPr lang="en-US" dirty="0"/>
          </a:p>
        </p:txBody>
      </p:sp>
      <p:sp>
        <p:nvSpPr>
          <p:cNvPr id="4" name="Text Placeholder 3"/>
          <p:cNvSpPr>
            <a:spLocks noGrp="1"/>
          </p:cNvSpPr>
          <p:nvPr>
            <p:ph type="body" sz="half" idx="2"/>
          </p:nvPr>
        </p:nvSpPr>
        <p:spPr>
          <a:xfrm>
            <a:off x="1485984" y="3182928"/>
            <a:ext cx="2603794" cy="2386394"/>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en-US" altLang="zh-CN"/>
          </a:p>
        </p:txBody>
      </p:sp>
      <p:sp>
        <p:nvSpPr>
          <p:cNvPr id="6" name="Footer Placeholder 5"/>
          <p:cNvSpPr>
            <a:spLocks noGrp="1"/>
          </p:cNvSpPr>
          <p:nvPr>
            <p:ph type="ftr" sz="quarter" idx="11"/>
          </p:nvPr>
        </p:nvSpPr>
        <p:spPr/>
        <p:txBody>
          <a:bodyPr/>
          <a:lstStyle/>
          <a:p>
            <a:pPr>
              <a:defRPr/>
            </a:pPr>
            <a:endParaRPr lang="en-US" altLang="zh-CN"/>
          </a:p>
        </p:txBody>
      </p:sp>
      <p:sp>
        <p:nvSpPr>
          <p:cNvPr id="7" name="Slide Number Placeholder 6"/>
          <p:cNvSpPr>
            <a:spLocks noGrp="1"/>
          </p:cNvSpPr>
          <p:nvPr>
            <p:ph type="sldNum" sz="quarter" idx="12"/>
          </p:nvPr>
        </p:nvSpPr>
        <p:spPr/>
        <p:txBody>
          <a:body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4229339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71060" y="2912532"/>
            <a:ext cx="7772939" cy="3945467"/>
          </a:xfrm>
          <a:prstGeom prst="rect">
            <a:avLst/>
          </a:prstGeom>
        </p:spPr>
      </p:pic>
      <p:pic>
        <p:nvPicPr>
          <p:cNvPr id="15" name="Picture 14"/>
          <p:cNvPicPr>
            <a:picLocks noChangeAspect="1"/>
          </p:cNvPicPr>
          <p:nvPr/>
        </p:nvPicPr>
        <p:blipFill rotWithShape="1">
          <a:blip r:embed="rId15">
            <a:extLst>
              <a:ext uri="{28A0092B-C50C-407E-A947-70E740481C1C}">
                <a14:useLocalDpi xmlns:a14="http://schemas.microsoft.com/office/drawing/2010/main" val="0"/>
              </a:ext>
            </a:extLst>
          </a:blip>
          <a:srcRect r="24998"/>
          <a:stretch/>
        </p:blipFill>
        <p:spPr>
          <a:xfrm>
            <a:off x="1" y="0"/>
            <a:ext cx="9143999" cy="6858000"/>
          </a:xfrm>
          <a:prstGeom prst="rect">
            <a:avLst/>
          </a:prstGeom>
        </p:spPr>
      </p:pic>
      <p:sp>
        <p:nvSpPr>
          <p:cNvPr id="12" name="Rectangle 11"/>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961317" y="808057"/>
            <a:ext cx="587801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126236" y="2049878"/>
            <a:ext cx="5713092" cy="40000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28294" y="5272451"/>
            <a:ext cx="2662729" cy="179188"/>
          </a:xfrm>
          <a:prstGeom prst="rect">
            <a:avLst/>
          </a:prstGeom>
        </p:spPr>
        <p:txBody>
          <a:bodyPr vert="horz" lIns="91440" tIns="18288" rIns="91440" bIns="45720" rtlCol="0" anchor="t"/>
          <a:lstStyle>
            <a:lvl1pPr algn="r">
              <a:defRPr sz="900">
                <a:solidFill>
                  <a:schemeClr val="tx1">
                    <a:tint val="75000"/>
                  </a:schemeClr>
                </a:solidFill>
                <a:latin typeface="+mn-lt"/>
              </a:defRPr>
            </a:lvl1pPr>
          </a:lstStyle>
          <a:p>
            <a:pPr>
              <a:defRPr/>
            </a:pPr>
            <a:endParaRPr lang="en-US" altLang="zh-CN"/>
          </a:p>
        </p:txBody>
      </p:sp>
      <p:sp>
        <p:nvSpPr>
          <p:cNvPr id="5" name="Footer Placeholder 4"/>
          <p:cNvSpPr>
            <a:spLocks noGrp="1"/>
          </p:cNvSpPr>
          <p:nvPr>
            <p:ph type="ftr" sz="quarter" idx="3"/>
          </p:nvPr>
        </p:nvSpPr>
        <p:spPr>
          <a:xfrm rot="5400000">
            <a:off x="-2258177" y="3658900"/>
            <a:ext cx="5885352" cy="183663"/>
          </a:xfrm>
          <a:prstGeom prst="rect">
            <a:avLst/>
          </a:prstGeom>
        </p:spPr>
        <p:txBody>
          <a:bodyPr vert="horz" lIns="91440" tIns="45720" rIns="91440" bIns="18288" rtlCol="0" anchor="b"/>
          <a:lstStyle>
            <a:lvl1pPr algn="r">
              <a:defRPr sz="900">
                <a:solidFill>
                  <a:schemeClr val="tx1">
                    <a:tint val="75000"/>
                  </a:schemeClr>
                </a:solidFill>
              </a:defRPr>
            </a:lvl1pPr>
          </a:lstStyle>
          <a:p>
            <a:pPr>
              <a:defRPr/>
            </a:pPr>
            <a:endParaRPr lang="en-US" altLang="zh-CN"/>
          </a:p>
        </p:txBody>
      </p:sp>
      <p:sp>
        <p:nvSpPr>
          <p:cNvPr id="6" name="Slide Number Placeholder 5"/>
          <p:cNvSpPr>
            <a:spLocks noGrp="1"/>
          </p:cNvSpPr>
          <p:nvPr>
            <p:ph type="sldNum" sz="quarter" idx="4"/>
          </p:nvPr>
        </p:nvSpPr>
        <p:spPr>
          <a:xfrm>
            <a:off x="162136" y="164594"/>
            <a:ext cx="638312" cy="322850"/>
          </a:xfrm>
          <a:prstGeom prst="rect">
            <a:avLst/>
          </a:prstGeom>
        </p:spPr>
        <p:txBody>
          <a:bodyPr vert="horz" lIns="91440" tIns="45720" rIns="45720" bIns="45720" rtlCol="0" anchor="ctr"/>
          <a:lstStyle>
            <a:lvl1pPr algn="r">
              <a:defRPr sz="1600">
                <a:solidFill>
                  <a:schemeClr val="tx1">
                    <a:tint val="75000"/>
                  </a:schemeClr>
                </a:solidFill>
              </a:defRPr>
            </a:lvl1pPr>
          </a:lstStyle>
          <a:p>
            <a:fld id="{0EE7A678-E609-4CC8-82F7-DEA4FBC5D433}" type="slidenum">
              <a:rPr lang="en-US" altLang="zh-CN" smtClean="0"/>
              <a:pPr/>
              <a:t>‹#›</a:t>
            </a:fld>
            <a:endParaRPr lang="en-US" altLang="zh-CN"/>
          </a:p>
        </p:txBody>
      </p:sp>
    </p:spTree>
    <p:extLst>
      <p:ext uri="{BB962C8B-B14F-4D97-AF65-F5344CB8AC3E}">
        <p14:creationId xmlns:p14="http://schemas.microsoft.com/office/powerpoint/2010/main" val="705346199"/>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r" defTabSz="685800" rtl="0" eaLnBrk="1" latinLnBrk="0" hangingPunct="1">
        <a:lnSpc>
          <a:spcPct val="90000"/>
        </a:lnSpc>
        <a:spcBef>
          <a:spcPct val="0"/>
        </a:spcBef>
        <a:buNone/>
        <a:defRPr sz="2800" b="0" i="0" kern="1200" cap="none">
          <a:solidFill>
            <a:schemeClr val="tx1"/>
          </a:solidFill>
          <a:effectLst/>
          <a:latin typeface="+mj-lt"/>
          <a:ea typeface="+mj-ea"/>
          <a:cs typeface="+mj-cs"/>
        </a:defRPr>
      </a:lvl1pPr>
    </p:titleStyle>
    <p:bodyStyle>
      <a:lvl1pPr marL="258366" indent="-258366" algn="l" defTabSz="685800" rtl="0" eaLnBrk="1" latinLnBrk="0" hangingPunct="1">
        <a:lnSpc>
          <a:spcPct val="120000"/>
        </a:lnSpc>
        <a:spcBef>
          <a:spcPts val="750"/>
        </a:spcBef>
        <a:spcAft>
          <a:spcPts val="45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1pPr>
      <a:lvl2pPr marL="5965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2pPr>
      <a:lvl3pPr marL="9441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3pPr>
      <a:lvl4pPr marL="12823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4pPr>
      <a:lvl5pPr marL="16299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1975104"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baseline="0">
          <a:solidFill>
            <a:schemeClr val="tx1"/>
          </a:solidFill>
          <a:effectLst/>
          <a:latin typeface="+mn-lt"/>
          <a:ea typeface="+mn-ea"/>
          <a:cs typeface="+mn-cs"/>
        </a:defRPr>
      </a:lvl6pPr>
      <a:lvl7pPr marL="2240280"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baseline="0">
          <a:solidFill>
            <a:schemeClr val="tx1"/>
          </a:solidFill>
          <a:effectLst/>
          <a:latin typeface="+mn-lt"/>
          <a:ea typeface="+mn-ea"/>
          <a:cs typeface="+mn-cs"/>
        </a:defRPr>
      </a:lvl7pPr>
      <a:lvl8pPr marL="2670048"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baseline="0">
          <a:solidFill>
            <a:schemeClr val="tx1"/>
          </a:solidFill>
          <a:effectLst/>
          <a:latin typeface="+mn-lt"/>
          <a:ea typeface="+mn-ea"/>
          <a:cs typeface="+mn-cs"/>
        </a:defRPr>
      </a:lvl8pPr>
      <a:lvl9pPr marL="3017520" indent="-256032"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100" kern="120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AD51B5-C9C7-495C-89B5-A0849B059D7D}"/>
              </a:ext>
            </a:extLst>
          </p:cNvPr>
          <p:cNvSpPr>
            <a:spLocks noGrp="1"/>
          </p:cNvSpPr>
          <p:nvPr>
            <p:ph type="title"/>
          </p:nvPr>
        </p:nvSpPr>
        <p:spPr>
          <a:xfrm>
            <a:off x="1002432" y="1844824"/>
            <a:ext cx="7139136" cy="1152128"/>
          </a:xfrm>
        </p:spPr>
        <p:txBody>
          <a:bodyPr/>
          <a:lstStyle/>
          <a:p>
            <a:pPr algn="ctr"/>
            <a:r>
              <a:rPr lang="en-US" sz="6000" dirty="0">
                <a:solidFill>
                  <a:srgbClr val="00B050"/>
                </a:solidFill>
                <a:latin typeface="Times New Roman" panose="02020603050405020304" pitchFamily="18" charset="0"/>
                <a:cs typeface="Times New Roman" panose="02020603050405020304" pitchFamily="18" charset="0"/>
              </a:rPr>
              <a:t>The lecture 1</a:t>
            </a:r>
            <a:endParaRPr lang="ru-RU" sz="6000" dirty="0">
              <a:solidFill>
                <a:srgbClr val="00B05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2B8B890E-CE51-4023-BA73-7B882DF6BDE4}"/>
              </a:ext>
            </a:extLst>
          </p:cNvPr>
          <p:cNvSpPr>
            <a:spLocks noGrp="1"/>
          </p:cNvSpPr>
          <p:nvPr>
            <p:ph idx="1"/>
          </p:nvPr>
        </p:nvSpPr>
        <p:spPr>
          <a:xfrm>
            <a:off x="1043608" y="4005064"/>
            <a:ext cx="7097960" cy="792088"/>
          </a:xfrm>
        </p:spPr>
        <p:txBody>
          <a:bodyPr/>
          <a:lstStyle/>
          <a:p>
            <a:pPr marL="0" indent="0" algn="ctr">
              <a:buNone/>
            </a:pPr>
            <a:r>
              <a:rPr lang="en-US" b="1" dirty="0">
                <a:solidFill>
                  <a:srgbClr val="FFC000"/>
                </a:solidFill>
                <a:effectLst/>
              </a:rPr>
              <a:t>Database concepts</a:t>
            </a:r>
            <a:endParaRPr lang="ru-RU" b="1" dirty="0">
              <a:solidFill>
                <a:srgbClr val="FFC000"/>
              </a:solidFill>
            </a:endParaRPr>
          </a:p>
        </p:txBody>
      </p:sp>
    </p:spTree>
    <p:extLst>
      <p:ext uri="{BB962C8B-B14F-4D97-AF65-F5344CB8AC3E}">
        <p14:creationId xmlns:p14="http://schemas.microsoft.com/office/powerpoint/2010/main" val="2383468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EFC547F-3DFD-4A2B-A9FE-26550AE5BA37}"/>
              </a:ext>
            </a:extLst>
          </p:cNvPr>
          <p:cNvSpPr>
            <a:spLocks noGrp="1" noChangeArrowheads="1"/>
          </p:cNvSpPr>
          <p:nvPr>
            <p:ph type="title"/>
          </p:nvPr>
        </p:nvSpPr>
        <p:spPr>
          <a:xfrm>
            <a:off x="1691680" y="836712"/>
            <a:ext cx="6147648" cy="648071"/>
          </a:xfrm>
        </p:spPr>
        <p:txBody>
          <a:bodyPr/>
          <a:lstStyle/>
          <a:p>
            <a:pPr algn="ctr" eaLnBrk="1" hangingPunct="1"/>
            <a:r>
              <a:rPr lang="en-US" altLang="zh-CN" dirty="0">
                <a:solidFill>
                  <a:srgbClr val="FFC000"/>
                </a:solidFill>
              </a:rPr>
              <a:t>SQL examples</a:t>
            </a:r>
          </a:p>
        </p:txBody>
      </p:sp>
      <p:sp>
        <p:nvSpPr>
          <p:cNvPr id="11267" name="Rectangle 3">
            <a:extLst>
              <a:ext uri="{FF2B5EF4-FFF2-40B4-BE49-F238E27FC236}">
                <a16:creationId xmlns:a16="http://schemas.microsoft.com/office/drawing/2014/main" id="{5223A99C-34CE-41CA-8F38-E3655DB3E1C1}"/>
              </a:ext>
            </a:extLst>
          </p:cNvPr>
          <p:cNvSpPr>
            <a:spLocks noGrp="1" noChangeArrowheads="1"/>
          </p:cNvSpPr>
          <p:nvPr>
            <p:ph idx="1"/>
          </p:nvPr>
        </p:nvSpPr>
        <p:spPr>
          <a:xfrm>
            <a:off x="1304672" y="1885286"/>
            <a:ext cx="6723712" cy="4424034"/>
          </a:xfrm>
        </p:spPr>
        <p:txBody>
          <a:bodyPr>
            <a:normAutofit fontScale="92500" lnSpcReduction="10000"/>
          </a:bodyPr>
          <a:lstStyle/>
          <a:p>
            <a:pPr eaLnBrk="1" hangingPunct="1">
              <a:lnSpc>
                <a:spcPct val="90000"/>
              </a:lnSpc>
            </a:pPr>
            <a:r>
              <a:rPr lang="en-GB" altLang="zh-CN" sz="2800" dirty="0"/>
              <a:t>Example 1:</a:t>
            </a:r>
          </a:p>
          <a:p>
            <a:pPr lvl="1" eaLnBrk="1" hangingPunct="1">
              <a:lnSpc>
                <a:spcPct val="90000"/>
              </a:lnSpc>
              <a:buFontTx/>
              <a:buNone/>
            </a:pPr>
            <a:r>
              <a:rPr lang="en-GB" altLang="zh-CN" sz="2400" dirty="0"/>
              <a:t>SELECT </a:t>
            </a:r>
            <a:r>
              <a:rPr lang="en-GB" altLang="zh-CN" sz="2400" dirty="0" err="1"/>
              <a:t>Course_Number</a:t>
            </a:r>
            <a:endParaRPr lang="en-GB" altLang="zh-CN" sz="2400" dirty="0"/>
          </a:p>
          <a:p>
            <a:pPr lvl="1" eaLnBrk="1" hangingPunct="1">
              <a:lnSpc>
                <a:spcPct val="90000"/>
              </a:lnSpc>
              <a:buFontTx/>
              <a:buNone/>
            </a:pPr>
            <a:r>
              <a:rPr lang="en-GB" altLang="zh-CN" sz="2400" dirty="0"/>
              <a:t>FROM  	</a:t>
            </a:r>
            <a:r>
              <a:rPr lang="en-GB" altLang="zh-CN" sz="2400" dirty="0" err="1"/>
              <a:t>StudentRecords</a:t>
            </a:r>
            <a:endParaRPr lang="en-GB" altLang="zh-CN" sz="2400" dirty="0"/>
          </a:p>
          <a:p>
            <a:pPr lvl="1" eaLnBrk="1" hangingPunct="1">
              <a:lnSpc>
                <a:spcPct val="90000"/>
              </a:lnSpc>
              <a:buFontTx/>
              <a:buNone/>
            </a:pPr>
            <a:r>
              <a:rPr lang="en-GB" altLang="zh-CN" sz="2400" dirty="0"/>
              <a:t>WHERE  </a:t>
            </a:r>
            <a:r>
              <a:rPr lang="en-GB" altLang="zh-CN" sz="2400" dirty="0" err="1"/>
              <a:t>student_name</a:t>
            </a:r>
            <a:r>
              <a:rPr lang="en-GB" altLang="zh-CN" sz="2400" dirty="0"/>
              <a:t> = ‘ ‘;</a:t>
            </a:r>
          </a:p>
          <a:p>
            <a:pPr eaLnBrk="1" hangingPunct="1">
              <a:lnSpc>
                <a:spcPct val="90000"/>
              </a:lnSpc>
            </a:pPr>
            <a:r>
              <a:rPr lang="en-GB" altLang="zh-CN" sz="2800" dirty="0"/>
              <a:t>Example 2:</a:t>
            </a:r>
          </a:p>
          <a:p>
            <a:pPr lvl="1" eaLnBrk="1" hangingPunct="1">
              <a:lnSpc>
                <a:spcPct val="90000"/>
              </a:lnSpc>
              <a:buFontTx/>
              <a:buNone/>
            </a:pPr>
            <a:r>
              <a:rPr lang="en-GB" altLang="zh-CN" sz="2400" dirty="0"/>
              <a:t>SELECT </a:t>
            </a:r>
            <a:r>
              <a:rPr lang="en-GB" altLang="zh-CN" sz="2400" dirty="0" err="1"/>
              <a:t>student_number</a:t>
            </a:r>
            <a:endParaRPr lang="en-GB" altLang="zh-CN" sz="2400" dirty="0"/>
          </a:p>
          <a:p>
            <a:pPr lvl="1" eaLnBrk="1" hangingPunct="1">
              <a:lnSpc>
                <a:spcPct val="90000"/>
              </a:lnSpc>
              <a:buFontTx/>
              <a:buNone/>
            </a:pPr>
            <a:r>
              <a:rPr lang="en-GB" altLang="zh-CN" sz="2400" dirty="0"/>
              <a:t>FROM 	</a:t>
            </a:r>
            <a:r>
              <a:rPr lang="en-GB" altLang="zh-CN" sz="2400" dirty="0" err="1"/>
              <a:t>StudentRecords</a:t>
            </a:r>
            <a:endParaRPr lang="en-GB" altLang="zh-CN" sz="2400" dirty="0"/>
          </a:p>
          <a:p>
            <a:pPr lvl="1" eaLnBrk="1" hangingPunct="1">
              <a:lnSpc>
                <a:spcPct val="90000"/>
              </a:lnSpc>
              <a:buFontTx/>
              <a:buNone/>
            </a:pPr>
            <a:r>
              <a:rPr lang="en-GB" altLang="zh-CN" sz="2400" dirty="0"/>
              <a:t>WHERE </a:t>
            </a:r>
            <a:r>
              <a:rPr lang="en-GB" altLang="zh-CN" sz="2400" dirty="0" err="1"/>
              <a:t>BEngCourse</a:t>
            </a:r>
            <a:r>
              <a:rPr lang="en-GB" altLang="zh-CN" sz="2400" dirty="0"/>
              <a:t> = ‘2388’ AND  </a:t>
            </a:r>
            <a:r>
              <a:rPr lang="en-GB" altLang="zh-CN" sz="2400" dirty="0" err="1"/>
              <a:t>average_mark</a:t>
            </a:r>
            <a:r>
              <a:rPr lang="en-GB" altLang="zh-CN" sz="2400" dirty="0"/>
              <a:t> &gt;70;</a:t>
            </a:r>
          </a:p>
          <a:p>
            <a:pPr eaLnBrk="1" hangingPunct="1">
              <a:lnSpc>
                <a:spcPct val="90000"/>
              </a:lnSpc>
            </a:pPr>
            <a:r>
              <a:rPr lang="en-GB" altLang="zh-CN" sz="2800" dirty="0"/>
              <a:t>These examples show that SQL  is a very useful tool for interrogating a database</a:t>
            </a:r>
            <a:endParaRPr lang="en-US" altLang="zh-CN"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a:extLst>
              <a:ext uri="{FF2B5EF4-FFF2-40B4-BE49-F238E27FC236}">
                <a16:creationId xmlns:a16="http://schemas.microsoft.com/office/drawing/2014/main" id="{C9BE70AD-1050-4AE2-B104-CCF7713B2574}"/>
              </a:ext>
            </a:extLst>
          </p:cNvPr>
          <p:cNvSpPr>
            <a:spLocks noGrp="1" noChangeArrowheads="1"/>
          </p:cNvSpPr>
          <p:nvPr>
            <p:ph type="title"/>
          </p:nvPr>
        </p:nvSpPr>
        <p:spPr>
          <a:xfrm>
            <a:off x="1691679" y="837364"/>
            <a:ext cx="6147649" cy="576064"/>
          </a:xfrm>
        </p:spPr>
        <p:txBody>
          <a:bodyPr>
            <a:normAutofit/>
          </a:bodyPr>
          <a:lstStyle/>
          <a:p>
            <a:pPr algn="ctr"/>
            <a:r>
              <a:rPr lang="en-US" b="1" dirty="0">
                <a:solidFill>
                  <a:srgbClr val="FFC000"/>
                </a:solidFill>
              </a:rPr>
              <a:t>Introduction to databases</a:t>
            </a:r>
            <a:endParaRPr lang="ru-RU" sz="2800" b="1" dirty="0">
              <a:solidFill>
                <a:srgbClr val="FFC000"/>
              </a:solidFill>
              <a:effectLst/>
            </a:endParaRPr>
          </a:p>
        </p:txBody>
      </p:sp>
      <p:sp>
        <p:nvSpPr>
          <p:cNvPr id="12291" name="Rectangle 5">
            <a:extLst>
              <a:ext uri="{FF2B5EF4-FFF2-40B4-BE49-F238E27FC236}">
                <a16:creationId xmlns:a16="http://schemas.microsoft.com/office/drawing/2014/main" id="{563391A6-3FE0-4A36-BDC8-73240533CDE4}"/>
              </a:ext>
            </a:extLst>
          </p:cNvPr>
          <p:cNvSpPr>
            <a:spLocks noGrp="1" noChangeArrowheads="1"/>
          </p:cNvSpPr>
          <p:nvPr>
            <p:ph idx="1"/>
          </p:nvPr>
        </p:nvSpPr>
        <p:spPr>
          <a:xfrm>
            <a:off x="1475656" y="2132856"/>
            <a:ext cx="6363672" cy="3917088"/>
          </a:xfrm>
        </p:spPr>
        <p:txBody>
          <a:bodyPr/>
          <a:lstStyle/>
          <a:p>
            <a:pPr>
              <a:buFont typeface="Arial" panose="020B0604020202020204" pitchFamily="34" charset="0"/>
              <a:buChar char="•"/>
            </a:pPr>
            <a:r>
              <a:rPr lang="en-US" dirty="0"/>
              <a:t>Introduction to database systems </a:t>
            </a:r>
          </a:p>
          <a:p>
            <a:pPr>
              <a:buFont typeface="Arial" panose="020B0604020202020204" pitchFamily="34" charset="0"/>
              <a:buChar char="•"/>
            </a:pPr>
            <a:r>
              <a:rPr lang="en-US" dirty="0"/>
              <a:t>Database management systems (DBMS) </a:t>
            </a:r>
          </a:p>
          <a:p>
            <a:pPr>
              <a:buFont typeface="Arial" panose="020B0604020202020204" pitchFamily="34" charset="0"/>
              <a:buChar char="•"/>
            </a:pPr>
            <a:r>
              <a:rPr lang="en-US" dirty="0">
                <a:solidFill>
                  <a:srgbClr val="FF0000"/>
                </a:solidFill>
              </a:rPr>
              <a:t>Database type </a:t>
            </a:r>
          </a:p>
          <a:p>
            <a:pPr>
              <a:buFont typeface="Arial" panose="020B0604020202020204" pitchFamily="34" charset="0"/>
              <a:buChar char="•"/>
            </a:pPr>
            <a:r>
              <a:rPr lang="en-US" dirty="0"/>
              <a:t>Database Design </a:t>
            </a:r>
          </a:p>
          <a:p>
            <a:pPr>
              <a:buFont typeface="Arial" panose="020B0604020202020204" pitchFamily="34" charset="0"/>
              <a:buChar char="•"/>
            </a:pPr>
            <a:r>
              <a:rPr lang="en-US" dirty="0"/>
              <a:t>Database Design Considerations </a:t>
            </a:r>
          </a:p>
          <a:p>
            <a:pPr>
              <a:buFont typeface="Arial" panose="020B0604020202020204" pitchFamily="34" charset="0"/>
              <a:buChar char="•"/>
            </a:pPr>
            <a:r>
              <a:rPr lang="en-US" dirty="0"/>
              <a:t>Database systems component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D79A1ADC-1C11-4731-A4E2-BACA67EBC39A}"/>
              </a:ext>
            </a:extLst>
          </p:cNvPr>
          <p:cNvSpPr>
            <a:spLocks noGrp="1" noChangeArrowheads="1"/>
          </p:cNvSpPr>
          <p:nvPr>
            <p:ph type="title"/>
          </p:nvPr>
        </p:nvSpPr>
        <p:spPr>
          <a:xfrm>
            <a:off x="1043608" y="476673"/>
            <a:ext cx="7643192" cy="648072"/>
          </a:xfrm>
        </p:spPr>
        <p:txBody>
          <a:bodyPr/>
          <a:lstStyle/>
          <a:p>
            <a:pPr algn="ctr" eaLnBrk="1" hangingPunct="1"/>
            <a:r>
              <a:rPr lang="en-GB" altLang="zh-CN" dirty="0">
                <a:solidFill>
                  <a:srgbClr val="7030A0"/>
                </a:solidFill>
              </a:rPr>
              <a:t>Types of Database</a:t>
            </a:r>
            <a:endParaRPr lang="en-US" altLang="zh-CN" dirty="0">
              <a:solidFill>
                <a:srgbClr val="7030A0"/>
              </a:solidFill>
            </a:endParaRPr>
          </a:p>
        </p:txBody>
      </p:sp>
      <p:sp>
        <p:nvSpPr>
          <p:cNvPr id="1028" name="Rectangle 4">
            <a:extLst>
              <a:ext uri="{FF2B5EF4-FFF2-40B4-BE49-F238E27FC236}">
                <a16:creationId xmlns:a16="http://schemas.microsoft.com/office/drawing/2014/main" id="{C18BEC24-4D8C-474E-987E-9A6AEB06BE1A}"/>
              </a:ext>
            </a:extLst>
          </p:cNvPr>
          <p:cNvSpPr>
            <a:spLocks noGrp="1" noChangeArrowheads="1"/>
          </p:cNvSpPr>
          <p:nvPr>
            <p:ph type="body" sz="half" idx="1"/>
          </p:nvPr>
        </p:nvSpPr>
        <p:spPr>
          <a:xfrm>
            <a:off x="712780" y="1599407"/>
            <a:ext cx="4038600" cy="3977632"/>
          </a:xfrm>
        </p:spPr>
        <p:txBody>
          <a:bodyPr>
            <a:normAutofit lnSpcReduction="10000"/>
          </a:bodyPr>
          <a:lstStyle/>
          <a:p>
            <a:pPr eaLnBrk="1" hangingPunct="1">
              <a:lnSpc>
                <a:spcPct val="90000"/>
              </a:lnSpc>
            </a:pPr>
            <a:r>
              <a:rPr lang="en-GB" altLang="zh-CN" sz="2800" dirty="0">
                <a:solidFill>
                  <a:srgbClr val="FFFF00"/>
                </a:solidFill>
              </a:rPr>
              <a:t>Classification by user</a:t>
            </a:r>
          </a:p>
          <a:p>
            <a:pPr lvl="1" eaLnBrk="1" hangingPunct="1">
              <a:lnSpc>
                <a:spcPct val="90000"/>
              </a:lnSpc>
            </a:pPr>
            <a:r>
              <a:rPr lang="en-GB" altLang="zh-CN" sz="2400" dirty="0">
                <a:solidFill>
                  <a:srgbClr val="00B0F0"/>
                </a:solidFill>
              </a:rPr>
              <a:t>Single user databases</a:t>
            </a:r>
            <a:r>
              <a:rPr lang="en-GB" altLang="zh-CN" sz="2400" dirty="0"/>
              <a:t>: Access was initially designed as  a single user database</a:t>
            </a:r>
          </a:p>
          <a:p>
            <a:pPr lvl="1" eaLnBrk="1" hangingPunct="1">
              <a:lnSpc>
                <a:spcPct val="90000"/>
              </a:lnSpc>
            </a:pPr>
            <a:r>
              <a:rPr lang="en-GB" altLang="zh-CN" sz="2400" dirty="0"/>
              <a:t>If Single user database system used for multiple user, there are two problems need to be concern: Data corruption and Performance &amp; Speed.</a:t>
            </a:r>
            <a:endParaRPr lang="en-US" altLang="zh-CN" sz="2400" dirty="0"/>
          </a:p>
        </p:txBody>
      </p:sp>
      <p:graphicFrame>
        <p:nvGraphicFramePr>
          <p:cNvPr id="1026" name="Object 5">
            <a:extLst>
              <a:ext uri="{FF2B5EF4-FFF2-40B4-BE49-F238E27FC236}">
                <a16:creationId xmlns:a16="http://schemas.microsoft.com/office/drawing/2014/main" id="{48500888-1C87-4CC7-AF17-AF83B8614F02}"/>
              </a:ext>
            </a:extLst>
          </p:cNvPr>
          <p:cNvGraphicFramePr>
            <a:graphicFrameLocks noGrp="1" noChangeAspect="1"/>
          </p:cNvGraphicFramePr>
          <p:nvPr>
            <p:ph sz="half" idx="2"/>
          </p:nvPr>
        </p:nvGraphicFramePr>
        <p:xfrm>
          <a:off x="4648200" y="1600994"/>
          <a:ext cx="4038600" cy="4524375"/>
        </p:xfrm>
        <a:graphic>
          <a:graphicData uri="http://schemas.openxmlformats.org/presentationml/2006/ole">
            <mc:AlternateContent xmlns:mc="http://schemas.openxmlformats.org/markup-compatibility/2006">
              <mc:Choice xmlns:v="urn:schemas-microsoft-com:vml" Requires="v">
                <p:oleObj spid="_x0000_s1028" name="Microsoft Graph Chart" r:id="rId3" imgW="4038480" imgH="4524482" progId="MSGraph.Chart.8">
                  <p:embed followColorScheme="full"/>
                </p:oleObj>
              </mc:Choice>
              <mc:Fallback>
                <p:oleObj name="Microsoft Graph Chart" r:id="rId3" imgW="4038480" imgH="4524482" progId="MSGraph.Chart.8">
                  <p:embed followColorScheme="full"/>
                  <p:pic>
                    <p:nvPicPr>
                      <p:cNvPr id="0" name="Object 5"/>
                      <p:cNvPicPr>
                        <a:picLocks noChangeAspect="1" noChangeArrowheads="1"/>
                      </p:cNvPicPr>
                      <p:nvPr/>
                    </p:nvPicPr>
                    <p:blipFill>
                      <a:blip r:embed="rId4"/>
                      <a:srcRect/>
                      <a:stretch>
                        <a:fillRect/>
                      </a:stretch>
                    </p:blipFill>
                    <p:spPr bwMode="auto">
                      <a:xfrm>
                        <a:off x="4648200" y="1600994"/>
                        <a:ext cx="4038600" cy="4524375"/>
                      </a:xfrm>
                      <a:prstGeom prst="rect">
                        <a:avLst/>
                      </a:prstGeom>
                    </p:spPr>
                  </p:pic>
                </p:oleObj>
              </mc:Fallback>
            </mc:AlternateContent>
          </a:graphicData>
        </a:graphic>
      </p:graphicFrame>
      <p:pic>
        <p:nvPicPr>
          <p:cNvPr id="1029" name="Picture 6">
            <a:extLst>
              <a:ext uri="{FF2B5EF4-FFF2-40B4-BE49-F238E27FC236}">
                <a16:creationId xmlns:a16="http://schemas.microsoft.com/office/drawing/2014/main" id="{38D2CA6A-B799-4928-B45B-DB7D11E6316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1388" y="1616226"/>
            <a:ext cx="4392612"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DB0758F-A5B0-4781-9D22-EB9BBBFE0A28}"/>
              </a:ext>
            </a:extLst>
          </p:cNvPr>
          <p:cNvSpPr>
            <a:spLocks noGrp="1" noChangeArrowheads="1"/>
          </p:cNvSpPr>
          <p:nvPr>
            <p:ph type="title"/>
          </p:nvPr>
        </p:nvSpPr>
        <p:spPr>
          <a:xfrm>
            <a:off x="1417094" y="692696"/>
            <a:ext cx="5878011" cy="532711"/>
          </a:xfrm>
        </p:spPr>
        <p:txBody>
          <a:bodyPr/>
          <a:lstStyle/>
          <a:p>
            <a:pPr algn="ctr" eaLnBrk="1" hangingPunct="1"/>
            <a:r>
              <a:rPr lang="en-US" altLang="zh-CN" dirty="0">
                <a:solidFill>
                  <a:srgbClr val="FFC000"/>
                </a:solidFill>
              </a:rPr>
              <a:t>Database types</a:t>
            </a:r>
          </a:p>
        </p:txBody>
      </p:sp>
      <p:sp>
        <p:nvSpPr>
          <p:cNvPr id="13315" name="Rectangle 3">
            <a:extLst>
              <a:ext uri="{FF2B5EF4-FFF2-40B4-BE49-F238E27FC236}">
                <a16:creationId xmlns:a16="http://schemas.microsoft.com/office/drawing/2014/main" id="{F03E290D-8C67-4099-9672-C12C59D51D1A}"/>
              </a:ext>
            </a:extLst>
          </p:cNvPr>
          <p:cNvSpPr>
            <a:spLocks noGrp="1" noChangeArrowheads="1"/>
          </p:cNvSpPr>
          <p:nvPr>
            <p:ph idx="1"/>
          </p:nvPr>
        </p:nvSpPr>
        <p:spPr>
          <a:xfrm>
            <a:off x="945544" y="1484784"/>
            <a:ext cx="3914776" cy="5112568"/>
          </a:xfrm>
        </p:spPr>
        <p:txBody>
          <a:bodyPr>
            <a:normAutofit/>
          </a:bodyPr>
          <a:lstStyle/>
          <a:p>
            <a:pPr>
              <a:buFont typeface="Arial" panose="020B0604020202020204" pitchFamily="34" charset="0"/>
              <a:buChar char="•"/>
            </a:pPr>
            <a:r>
              <a:rPr lang="en-US" dirty="0">
                <a:solidFill>
                  <a:srgbClr val="FF0000"/>
                </a:solidFill>
              </a:rPr>
              <a:t>Classification by user Single-user databases</a:t>
            </a:r>
            <a:r>
              <a:rPr lang="en-US" dirty="0"/>
              <a:t>: </a:t>
            </a:r>
          </a:p>
          <a:p>
            <a:pPr>
              <a:buFont typeface="Arial" panose="020B0604020202020204" pitchFamily="34" charset="0"/>
              <a:buChar char="•"/>
            </a:pPr>
            <a:r>
              <a:rPr lang="en-US" dirty="0"/>
              <a:t>Access was originally designed as a single-user database. </a:t>
            </a:r>
          </a:p>
          <a:p>
            <a:pPr>
              <a:buFont typeface="Arial" panose="020B0604020202020204" pitchFamily="34" charset="0"/>
              <a:buChar char="•"/>
            </a:pPr>
            <a:r>
              <a:rPr lang="en-US" dirty="0"/>
              <a:t>If a single-user database system is used for multiple users, there are two issues to consider: data corruption and performance and speed. </a:t>
            </a:r>
            <a:endParaRPr lang="en-US" altLang="zh-CN" sz="2400" b="1" i="1" dirty="0"/>
          </a:p>
        </p:txBody>
      </p:sp>
      <p:pic>
        <p:nvPicPr>
          <p:cNvPr id="13316" name="Picture 4">
            <a:extLst>
              <a:ext uri="{FF2B5EF4-FFF2-40B4-BE49-F238E27FC236}">
                <a16:creationId xmlns:a16="http://schemas.microsoft.com/office/drawing/2014/main" id="{83C86F30-5BE4-40C3-B263-3B36F88888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473193"/>
            <a:ext cx="3914775"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2D9F489-9ED6-4970-940E-EA6D03D9700C}"/>
              </a:ext>
            </a:extLst>
          </p:cNvPr>
          <p:cNvSpPr>
            <a:spLocks noGrp="1" noChangeArrowheads="1"/>
          </p:cNvSpPr>
          <p:nvPr>
            <p:ph type="title"/>
          </p:nvPr>
        </p:nvSpPr>
        <p:spPr>
          <a:xfrm>
            <a:off x="1652739" y="836712"/>
            <a:ext cx="6579696" cy="504056"/>
          </a:xfrm>
        </p:spPr>
        <p:txBody>
          <a:bodyPr>
            <a:normAutofit fontScale="90000"/>
          </a:bodyPr>
          <a:lstStyle/>
          <a:p>
            <a:pPr algn="ctr"/>
            <a:r>
              <a:rPr lang="en" dirty="0">
                <a:solidFill>
                  <a:srgbClr val="FFC000"/>
                </a:solidFill>
              </a:rPr>
              <a:t>Microsoft Solutions for the Multi-User Market</a:t>
            </a:r>
            <a:br>
              <a:rPr lang="ru-RU" sz="2800" b="1" dirty="0">
                <a:effectLst/>
              </a:rPr>
            </a:br>
            <a:endParaRPr lang="en-US" altLang="zh-CN" sz="4000" dirty="0">
              <a:solidFill>
                <a:srgbClr val="FFC000"/>
              </a:solidFill>
            </a:endParaRPr>
          </a:p>
        </p:txBody>
      </p:sp>
      <p:sp>
        <p:nvSpPr>
          <p:cNvPr id="14339" name="Rectangle 3">
            <a:extLst>
              <a:ext uri="{FF2B5EF4-FFF2-40B4-BE49-F238E27FC236}">
                <a16:creationId xmlns:a16="http://schemas.microsoft.com/office/drawing/2014/main" id="{8DE19546-5A01-4E32-9817-D92656D92484}"/>
              </a:ext>
            </a:extLst>
          </p:cNvPr>
          <p:cNvSpPr>
            <a:spLocks noGrp="1" noChangeArrowheads="1"/>
          </p:cNvSpPr>
          <p:nvPr>
            <p:ph idx="1"/>
          </p:nvPr>
        </p:nvSpPr>
        <p:spPr>
          <a:xfrm>
            <a:off x="1115616" y="1772816"/>
            <a:ext cx="7131300" cy="4941168"/>
          </a:xfrm>
        </p:spPr>
        <p:txBody>
          <a:bodyPr>
            <a:normAutofit fontScale="92500"/>
          </a:bodyPr>
          <a:lstStyle/>
          <a:p>
            <a:pPr>
              <a:buFont typeface="Arial" panose="020B0604020202020204" pitchFamily="34" charset="0"/>
              <a:buChar char="•"/>
            </a:pPr>
            <a:r>
              <a:rPr lang="en-US" sz="2800" dirty="0"/>
              <a:t>File server: The Access database is configured as a network share so multiple users can use it at the same time. </a:t>
            </a:r>
          </a:p>
          <a:p>
            <a:pPr>
              <a:buFont typeface="Arial" panose="020B0604020202020204" pitchFamily="34" charset="0"/>
              <a:buChar char="•"/>
            </a:pPr>
            <a:r>
              <a:rPr lang="en-US" sz="2800" dirty="0"/>
              <a:t>Client / Server: Access works as a client, there is MS SQL server on the server side Database Replication: MS Network supports replication through its directory services. </a:t>
            </a:r>
          </a:p>
          <a:p>
            <a:pPr>
              <a:buFont typeface="Arial" panose="020B0604020202020204" pitchFamily="34" charset="0"/>
              <a:buChar char="•"/>
            </a:pPr>
            <a:r>
              <a:rPr lang="en-US" sz="2800" dirty="0"/>
              <a:t>Internet solutions for databases. ASP/Access or ASP/SQL server </a:t>
            </a:r>
            <a:endParaRPr lang="ru-RU"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E358D22-54DD-4B5C-9897-1946D2E5EC07}"/>
              </a:ext>
            </a:extLst>
          </p:cNvPr>
          <p:cNvSpPr>
            <a:spLocks noGrp="1" noChangeArrowheads="1"/>
          </p:cNvSpPr>
          <p:nvPr>
            <p:ph type="title"/>
          </p:nvPr>
        </p:nvSpPr>
        <p:spPr>
          <a:xfrm>
            <a:off x="1187624" y="620688"/>
            <a:ext cx="6912768" cy="676727"/>
          </a:xfrm>
        </p:spPr>
        <p:txBody>
          <a:bodyPr>
            <a:normAutofit/>
          </a:bodyPr>
          <a:lstStyle/>
          <a:p>
            <a:pPr algn="ctr"/>
            <a:r>
              <a:rPr lang="en-US" sz="2500" b="1" dirty="0">
                <a:solidFill>
                  <a:srgbClr val="FFC000"/>
                </a:solidFill>
                <a:effectLst/>
              </a:rPr>
              <a:t>Classification by the location</a:t>
            </a:r>
            <a:endParaRPr lang="ru-RU" sz="2500" b="1" dirty="0">
              <a:solidFill>
                <a:srgbClr val="FFC000"/>
              </a:solidFill>
              <a:effectLst/>
            </a:endParaRPr>
          </a:p>
        </p:txBody>
      </p:sp>
      <p:sp>
        <p:nvSpPr>
          <p:cNvPr id="15363" name="Rectangle 3">
            <a:extLst>
              <a:ext uri="{FF2B5EF4-FFF2-40B4-BE49-F238E27FC236}">
                <a16:creationId xmlns:a16="http://schemas.microsoft.com/office/drawing/2014/main" id="{B9F70468-D216-4E9B-AF38-653E60A705FA}"/>
              </a:ext>
            </a:extLst>
          </p:cNvPr>
          <p:cNvSpPr>
            <a:spLocks noGrp="1" noChangeArrowheads="1"/>
          </p:cNvSpPr>
          <p:nvPr>
            <p:ph idx="1"/>
          </p:nvPr>
        </p:nvSpPr>
        <p:spPr>
          <a:xfrm>
            <a:off x="-6908" y="1186141"/>
            <a:ext cx="5802872" cy="5671859"/>
          </a:xfrm>
        </p:spPr>
        <p:txBody>
          <a:bodyPr>
            <a:normAutofit fontScale="85000" lnSpcReduction="10000"/>
          </a:bodyPr>
          <a:lstStyle/>
          <a:p>
            <a:pPr>
              <a:buFont typeface="Arial" panose="020B0604020202020204" pitchFamily="34" charset="0"/>
              <a:buChar char="•"/>
            </a:pPr>
            <a:r>
              <a:rPr lang="en-US" dirty="0"/>
              <a:t>Centralized Database: In a centralized database system, there is only one database that is shared between users. </a:t>
            </a:r>
          </a:p>
          <a:p>
            <a:pPr>
              <a:buFont typeface="Arial" panose="020B0604020202020204" pitchFamily="34" charset="0"/>
              <a:buChar char="•"/>
            </a:pPr>
            <a:r>
              <a:rPr lang="en-US" dirty="0"/>
              <a:t>Q: What is the main disadvantage of centralized databases? How to solve this problem? </a:t>
            </a:r>
          </a:p>
          <a:p>
            <a:pPr>
              <a:buFont typeface="Arial" panose="020B0604020202020204" pitchFamily="34" charset="0"/>
              <a:buChar char="•"/>
            </a:pPr>
            <a:r>
              <a:rPr lang="en-US" dirty="0"/>
              <a:t>A: Perhaps the main disadvantage of this type of database is that a failure of the server running the database will prevent all users from using the database until the server is back up and running. To solve this problem, larger database applications tend to be of the distributed type. </a:t>
            </a:r>
          </a:p>
          <a:p>
            <a:pPr>
              <a:buFont typeface="Arial" panose="020B0604020202020204" pitchFamily="34" charset="0"/>
              <a:buChar char="•"/>
            </a:pPr>
            <a:r>
              <a:rPr lang="en-US" dirty="0"/>
              <a:t>Q: What is the main disadvantage of centralized databases? How to solve this problem? </a:t>
            </a:r>
          </a:p>
          <a:p>
            <a:pPr>
              <a:buFont typeface="Arial" panose="020B0604020202020204" pitchFamily="34" charset="0"/>
              <a:buChar char="•"/>
            </a:pPr>
            <a:r>
              <a:rPr lang="en-US" dirty="0"/>
              <a:t>A: Perhaps the main disadvantage of this type of database is that a failure of the server running the database will prevent all users from using the database until the server is back up and running. To solve this problem, larger database applications tend to be of the distributed type. </a:t>
            </a:r>
            <a:endParaRPr lang="en-US" altLang="zh-CN" sz="2000" dirty="0"/>
          </a:p>
        </p:txBody>
      </p:sp>
      <p:pic>
        <p:nvPicPr>
          <p:cNvPr id="15364" name="Picture 5">
            <a:extLst>
              <a:ext uri="{FF2B5EF4-FFF2-40B4-BE49-F238E27FC236}">
                <a16:creationId xmlns:a16="http://schemas.microsoft.com/office/drawing/2014/main" id="{C977A8C2-D311-4244-B154-1475006327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1196752"/>
            <a:ext cx="3348037"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3AB25DE-B80B-41F1-AF6D-9348286A4618}"/>
              </a:ext>
            </a:extLst>
          </p:cNvPr>
          <p:cNvSpPr>
            <a:spLocks noGrp="1" noChangeArrowheads="1"/>
          </p:cNvSpPr>
          <p:nvPr>
            <p:ph type="title"/>
          </p:nvPr>
        </p:nvSpPr>
        <p:spPr>
          <a:xfrm>
            <a:off x="1763688" y="836712"/>
            <a:ext cx="5878011" cy="1077229"/>
          </a:xfrm>
        </p:spPr>
        <p:txBody>
          <a:bodyPr>
            <a:normAutofit/>
          </a:bodyPr>
          <a:lstStyle/>
          <a:p>
            <a:pPr algn="ctr"/>
            <a:r>
              <a:rPr lang="en-US" dirty="0">
                <a:solidFill>
                  <a:srgbClr val="FFC000"/>
                </a:solidFill>
              </a:rPr>
              <a:t>Classification by the location - Distributed Database </a:t>
            </a:r>
            <a:endParaRPr lang="ru-RU" sz="2800" b="1" dirty="0">
              <a:solidFill>
                <a:srgbClr val="FFC000"/>
              </a:solidFill>
              <a:effectLst/>
            </a:endParaRPr>
          </a:p>
        </p:txBody>
      </p:sp>
      <p:pic>
        <p:nvPicPr>
          <p:cNvPr id="16387" name="Picture 4">
            <a:extLst>
              <a:ext uri="{FF2B5EF4-FFF2-40B4-BE49-F238E27FC236}">
                <a16:creationId xmlns:a16="http://schemas.microsoft.com/office/drawing/2014/main" id="{DD5DB88A-0172-4C9D-9B3D-E503CA4ADA6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1405569" y="2276872"/>
            <a:ext cx="6236130" cy="3888432"/>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F29780BE-B6B5-4C49-AEB9-4BEB1A55A03E}"/>
              </a:ext>
            </a:extLst>
          </p:cNvPr>
          <p:cNvSpPr>
            <a:spLocks noGrp="1" noChangeArrowheads="1"/>
          </p:cNvSpPr>
          <p:nvPr>
            <p:ph type="title"/>
          </p:nvPr>
        </p:nvSpPr>
        <p:spPr>
          <a:xfrm>
            <a:off x="1691680" y="694913"/>
            <a:ext cx="6508450" cy="1077229"/>
          </a:xfrm>
        </p:spPr>
        <p:txBody>
          <a:bodyPr>
            <a:normAutofit/>
          </a:bodyPr>
          <a:lstStyle/>
          <a:p>
            <a:pPr algn="ctr"/>
            <a:r>
              <a:rPr lang="en-US" dirty="0">
                <a:solidFill>
                  <a:srgbClr val="FFC000"/>
                </a:solidFill>
              </a:rPr>
              <a:t>Classification by the location Distributed database </a:t>
            </a:r>
            <a:endParaRPr lang="ru-RU" sz="2800" b="1" dirty="0">
              <a:solidFill>
                <a:srgbClr val="FFC000"/>
              </a:solidFill>
              <a:effectLst/>
            </a:endParaRPr>
          </a:p>
        </p:txBody>
      </p:sp>
      <p:sp>
        <p:nvSpPr>
          <p:cNvPr id="17411" name="Rectangle 3">
            <a:extLst>
              <a:ext uri="{FF2B5EF4-FFF2-40B4-BE49-F238E27FC236}">
                <a16:creationId xmlns:a16="http://schemas.microsoft.com/office/drawing/2014/main" id="{D026B6C8-6BC3-49F8-852C-17F277763E6E}"/>
              </a:ext>
            </a:extLst>
          </p:cNvPr>
          <p:cNvSpPr>
            <a:spLocks noGrp="1" noChangeArrowheads="1"/>
          </p:cNvSpPr>
          <p:nvPr>
            <p:ph idx="1"/>
          </p:nvPr>
        </p:nvSpPr>
        <p:spPr>
          <a:xfrm>
            <a:off x="-8878" y="1772142"/>
            <a:ext cx="8424936" cy="4047384"/>
          </a:xfrm>
        </p:spPr>
        <p:txBody>
          <a:bodyPr/>
          <a:lstStyle/>
          <a:p>
            <a:pPr>
              <a:buFont typeface="Arial" panose="020B0604020202020204" pitchFamily="34" charset="0"/>
              <a:buChar char="•"/>
            </a:pPr>
            <a:r>
              <a:rPr lang="en-US" dirty="0"/>
              <a:t>A distributed database is commonly found in networks. Here, the current version of the database is stored on different servers. Any changes are replicated over the network, so all copies of the database are up to date. </a:t>
            </a:r>
          </a:p>
          <a:p>
            <a:pPr>
              <a:buFont typeface="Arial" panose="020B0604020202020204" pitchFamily="34" charset="0"/>
              <a:buChar char="•"/>
            </a:pPr>
            <a:r>
              <a:rPr lang="en-US" dirty="0"/>
              <a:t>What are the main disadvantages and disadvantages of distributed databases? The main advantage of such a scheme, perhaps, is fault tolerance. If one of the servers is down, the others can take over the workload. These types of databases are common in enterprise databases. </a:t>
            </a:r>
          </a:p>
          <a:p>
            <a:pPr>
              <a:buFont typeface="Arial" panose="020B0604020202020204" pitchFamily="34" charset="0"/>
              <a:buChar char="•"/>
            </a:pPr>
            <a:r>
              <a:rPr lang="en-US" dirty="0"/>
              <a:t>The main drawback is the cost, both in terms of software licensing and the cost of equipment on the network. In high usage environments, network traffic can also be a problem. </a:t>
            </a:r>
            <a:endParaRPr lang="en-US" altLang="zh-CN"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D5FA6F4-A97A-4EA6-88CE-1D4C0C6596CA}"/>
              </a:ext>
            </a:extLst>
          </p:cNvPr>
          <p:cNvSpPr>
            <a:spLocks noGrp="1" noChangeArrowheads="1"/>
          </p:cNvSpPr>
          <p:nvPr>
            <p:ph type="title"/>
          </p:nvPr>
        </p:nvSpPr>
        <p:spPr>
          <a:xfrm>
            <a:off x="1187624" y="620688"/>
            <a:ext cx="5878011" cy="576064"/>
          </a:xfrm>
        </p:spPr>
        <p:txBody>
          <a:bodyPr/>
          <a:lstStyle/>
          <a:p>
            <a:pPr algn="ctr"/>
            <a:r>
              <a:rPr lang="en-US" b="1" dirty="0">
                <a:solidFill>
                  <a:srgbClr val="FFC000"/>
                </a:solidFill>
                <a:effectLst/>
              </a:rPr>
              <a:t>Classification by type</a:t>
            </a:r>
            <a:endParaRPr lang="ru-RU" b="1" dirty="0">
              <a:solidFill>
                <a:srgbClr val="FFC000"/>
              </a:solidFill>
              <a:effectLst/>
            </a:endParaRPr>
          </a:p>
        </p:txBody>
      </p:sp>
      <p:sp>
        <p:nvSpPr>
          <p:cNvPr id="18435" name="Rectangle 3">
            <a:extLst>
              <a:ext uri="{FF2B5EF4-FFF2-40B4-BE49-F238E27FC236}">
                <a16:creationId xmlns:a16="http://schemas.microsoft.com/office/drawing/2014/main" id="{272FA354-A856-4B65-A0AA-CD5606AF1557}"/>
              </a:ext>
            </a:extLst>
          </p:cNvPr>
          <p:cNvSpPr>
            <a:spLocks noGrp="1" noChangeArrowheads="1"/>
          </p:cNvSpPr>
          <p:nvPr>
            <p:ph idx="1"/>
          </p:nvPr>
        </p:nvSpPr>
        <p:spPr>
          <a:xfrm>
            <a:off x="1043608" y="1556792"/>
            <a:ext cx="7200800" cy="4968552"/>
          </a:xfrm>
        </p:spPr>
        <p:txBody>
          <a:bodyPr>
            <a:normAutofit fontScale="85000" lnSpcReduction="10000"/>
          </a:bodyPr>
          <a:lstStyle/>
          <a:p>
            <a:pPr>
              <a:buFont typeface="Arial" panose="020B0604020202020204" pitchFamily="34" charset="0"/>
              <a:buChar char="•"/>
            </a:pPr>
            <a:r>
              <a:rPr lang="en-US" sz="2000" dirty="0"/>
              <a:t>Classification by type distinguishes between a transactional database and a data warehouse. This distinction is quite intuitive since a transactional database is used to process day-to-day information about transactions and keep records of the decisions made with respect to that data. </a:t>
            </a:r>
          </a:p>
          <a:p>
            <a:pPr>
              <a:buFont typeface="Arial" panose="020B0604020202020204" pitchFamily="34" charset="0"/>
              <a:buChar char="•"/>
            </a:pPr>
            <a:r>
              <a:rPr lang="en-US" sz="2000" dirty="0"/>
              <a:t>Due to the fact that many transactions can occur in this database system and that these transactions will influence the decisions made on that day, these types of databases are considered time-critical. </a:t>
            </a:r>
          </a:p>
          <a:p>
            <a:pPr>
              <a:buFont typeface="Arial" panose="020B0604020202020204" pitchFamily="34" charset="0"/>
              <a:buChar char="•"/>
            </a:pPr>
            <a:r>
              <a:rPr lang="en-US" sz="2000" dirty="0"/>
              <a:t>On the other hand, the data warehouse is used to make strategic decisions, and the stored data tends to be longer term. </a:t>
            </a:r>
          </a:p>
          <a:p>
            <a:pPr>
              <a:buFont typeface="Arial" panose="020B0604020202020204" pitchFamily="34" charset="0"/>
              <a:buChar char="•"/>
            </a:pPr>
            <a:r>
              <a:rPr lang="en-US" sz="2000" dirty="0"/>
              <a:t>Therefore, this data is considered NOT time-critical. In terms of the number of applications, a transactional database (also called a production database) is the more common of the two database types. </a:t>
            </a:r>
            <a:endParaRPr lang="en-US" altLang="zh-CN"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C8A3972-AD3F-42BC-B543-73FAAF031684}"/>
              </a:ext>
            </a:extLst>
          </p:cNvPr>
          <p:cNvSpPr>
            <a:spLocks noGrp="1" noChangeArrowheads="1"/>
          </p:cNvSpPr>
          <p:nvPr>
            <p:ph type="title"/>
          </p:nvPr>
        </p:nvSpPr>
        <p:spPr>
          <a:xfrm>
            <a:off x="1632994" y="620688"/>
            <a:ext cx="5878011" cy="604719"/>
          </a:xfrm>
        </p:spPr>
        <p:txBody>
          <a:bodyPr/>
          <a:lstStyle/>
          <a:p>
            <a:pPr algn="ctr" eaLnBrk="1" hangingPunct="1"/>
            <a:r>
              <a:rPr lang="en-US" altLang="zh-CN" dirty="0">
                <a:solidFill>
                  <a:srgbClr val="FFC000"/>
                </a:solidFill>
              </a:rPr>
              <a:t>Classification by type</a:t>
            </a:r>
          </a:p>
        </p:txBody>
      </p:sp>
      <p:pic>
        <p:nvPicPr>
          <p:cNvPr id="19459" name="Picture 4">
            <a:extLst>
              <a:ext uri="{FF2B5EF4-FFF2-40B4-BE49-F238E27FC236}">
                <a16:creationId xmlns:a16="http://schemas.microsoft.com/office/drawing/2014/main" id="{8AD658EB-1329-431E-8725-AF79001C84E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1661591" y="1772816"/>
            <a:ext cx="5820817" cy="3888432"/>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3010FEDA-C14A-4082-8E71-6389C52BAC9A}"/>
              </a:ext>
            </a:extLst>
          </p:cNvPr>
          <p:cNvSpPr>
            <a:spLocks noGrp="1" noChangeArrowheads="1"/>
          </p:cNvSpPr>
          <p:nvPr>
            <p:ph type="title"/>
          </p:nvPr>
        </p:nvSpPr>
        <p:spPr>
          <a:xfrm>
            <a:off x="1619672" y="692696"/>
            <a:ext cx="6480720" cy="720079"/>
          </a:xfrm>
        </p:spPr>
        <p:txBody>
          <a:bodyPr>
            <a:normAutofit/>
          </a:bodyPr>
          <a:lstStyle/>
          <a:p>
            <a:pPr algn="ctr"/>
            <a:r>
              <a:rPr lang="en-US" sz="4000" dirty="0">
                <a:solidFill>
                  <a:srgbClr val="FFC000"/>
                </a:solidFill>
              </a:rPr>
              <a:t>Introduction to databases </a:t>
            </a:r>
            <a:endParaRPr lang="en-US" altLang="zh-CN" sz="4000" dirty="0">
              <a:solidFill>
                <a:srgbClr val="FFC000"/>
              </a:solidFill>
            </a:endParaRPr>
          </a:p>
        </p:txBody>
      </p:sp>
      <p:sp>
        <p:nvSpPr>
          <p:cNvPr id="3075" name="Rectangle 5">
            <a:extLst>
              <a:ext uri="{FF2B5EF4-FFF2-40B4-BE49-F238E27FC236}">
                <a16:creationId xmlns:a16="http://schemas.microsoft.com/office/drawing/2014/main" id="{F1D4FA86-960F-48D1-B4A6-3756B93D3962}"/>
              </a:ext>
            </a:extLst>
          </p:cNvPr>
          <p:cNvSpPr>
            <a:spLocks noGrp="1" noChangeArrowheads="1"/>
          </p:cNvSpPr>
          <p:nvPr>
            <p:ph idx="1"/>
          </p:nvPr>
        </p:nvSpPr>
        <p:spPr>
          <a:xfrm>
            <a:off x="1043608" y="1988839"/>
            <a:ext cx="7200800" cy="4248471"/>
          </a:xfrm>
        </p:spPr>
        <p:txBody>
          <a:bodyPr/>
          <a:lstStyle/>
          <a:p>
            <a:pPr>
              <a:buFont typeface="Arial" panose="020B0604020202020204" pitchFamily="34" charset="0"/>
              <a:buChar char="•"/>
            </a:pPr>
            <a:r>
              <a:rPr lang="en-US" dirty="0">
                <a:solidFill>
                  <a:srgbClr val="FF0000"/>
                </a:solidFill>
              </a:rPr>
              <a:t>Introduction to database systems </a:t>
            </a:r>
          </a:p>
          <a:p>
            <a:pPr>
              <a:buFont typeface="Arial" panose="020B0604020202020204" pitchFamily="34" charset="0"/>
              <a:buChar char="•"/>
            </a:pPr>
            <a:r>
              <a:rPr lang="en-US" dirty="0"/>
              <a:t>Database management systems (DBMS) </a:t>
            </a:r>
          </a:p>
          <a:p>
            <a:pPr>
              <a:buFont typeface="Arial" panose="020B0604020202020204" pitchFamily="34" charset="0"/>
              <a:buChar char="•"/>
            </a:pPr>
            <a:r>
              <a:rPr lang="en-US" dirty="0"/>
              <a:t>Database type </a:t>
            </a:r>
          </a:p>
          <a:p>
            <a:pPr>
              <a:buFont typeface="Arial" panose="020B0604020202020204" pitchFamily="34" charset="0"/>
              <a:buChar char="•"/>
            </a:pPr>
            <a:r>
              <a:rPr lang="en-US" dirty="0"/>
              <a:t>Database Design </a:t>
            </a:r>
          </a:p>
          <a:p>
            <a:pPr>
              <a:buFont typeface="Arial" panose="020B0604020202020204" pitchFamily="34" charset="0"/>
              <a:buChar char="•"/>
            </a:pPr>
            <a:r>
              <a:rPr lang="en-US" dirty="0"/>
              <a:t>Database Design Considerations </a:t>
            </a:r>
          </a:p>
          <a:p>
            <a:pPr>
              <a:buFont typeface="Arial" panose="020B0604020202020204" pitchFamily="34" charset="0"/>
              <a:buChar char="•"/>
            </a:pPr>
            <a:r>
              <a:rPr lang="en-US" dirty="0"/>
              <a:t>Database systems component </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48CED5E-AD6D-4114-9FE9-0136D8BF69BF}"/>
              </a:ext>
            </a:extLst>
          </p:cNvPr>
          <p:cNvSpPr>
            <a:spLocks noGrp="1" noChangeArrowheads="1"/>
          </p:cNvSpPr>
          <p:nvPr>
            <p:ph type="title"/>
          </p:nvPr>
        </p:nvSpPr>
        <p:spPr>
          <a:xfrm>
            <a:off x="1691680" y="692696"/>
            <a:ext cx="5688632" cy="576064"/>
          </a:xfrm>
        </p:spPr>
        <p:txBody>
          <a:bodyPr>
            <a:normAutofit/>
          </a:bodyPr>
          <a:lstStyle/>
          <a:p>
            <a:pPr algn="ctr"/>
            <a:r>
              <a:rPr lang="en-US" b="1" dirty="0">
                <a:solidFill>
                  <a:srgbClr val="FFC000"/>
                </a:solidFill>
                <a:effectLst/>
              </a:rPr>
              <a:t>What is a transaction</a:t>
            </a:r>
            <a:r>
              <a:rPr lang="ru-RU" b="1" dirty="0">
                <a:solidFill>
                  <a:srgbClr val="FFC000"/>
                </a:solidFill>
                <a:effectLst/>
              </a:rPr>
              <a:t>?</a:t>
            </a:r>
          </a:p>
        </p:txBody>
      </p:sp>
      <p:sp>
        <p:nvSpPr>
          <p:cNvPr id="20483" name="Rectangle 3">
            <a:extLst>
              <a:ext uri="{FF2B5EF4-FFF2-40B4-BE49-F238E27FC236}">
                <a16:creationId xmlns:a16="http://schemas.microsoft.com/office/drawing/2014/main" id="{1A644515-24EA-4E67-9AB4-E778BC0E5081}"/>
              </a:ext>
            </a:extLst>
          </p:cNvPr>
          <p:cNvSpPr>
            <a:spLocks noGrp="1" noChangeArrowheads="1"/>
          </p:cNvSpPr>
          <p:nvPr>
            <p:ph idx="1"/>
          </p:nvPr>
        </p:nvSpPr>
        <p:spPr>
          <a:xfrm>
            <a:off x="971600" y="1844824"/>
            <a:ext cx="7772400" cy="3465630"/>
          </a:xfrm>
        </p:spPr>
        <p:txBody>
          <a:bodyPr>
            <a:normAutofit/>
          </a:bodyPr>
          <a:lstStyle/>
          <a:p>
            <a:pPr>
              <a:buFont typeface="Arial" panose="020B0604020202020204" pitchFamily="34" charset="0"/>
              <a:buChar char="•"/>
            </a:pPr>
            <a:r>
              <a:rPr lang="en-US" sz="2000" dirty="0"/>
              <a:t>When an event in the real world changes the state of an enterprise, a transaction is executed that causes a corresponding change in the state of the database. </a:t>
            </a:r>
          </a:p>
          <a:p>
            <a:pPr>
              <a:buFont typeface="Arial" panose="020B0604020202020204" pitchFamily="34" charset="0"/>
              <a:buChar char="•"/>
            </a:pPr>
            <a:r>
              <a:rPr lang="en-US" sz="2000" dirty="0"/>
              <a:t>In an interactive database, an event causes a real-time transaction to be executed. </a:t>
            </a:r>
          </a:p>
          <a:p>
            <a:pPr>
              <a:buFont typeface="Arial" panose="020B0604020202020204" pitchFamily="34" charset="0"/>
              <a:buChar char="•"/>
            </a:pPr>
            <a:r>
              <a:rPr lang="en-US" sz="2000" dirty="0"/>
              <a:t>A transaction is an application program with special properties, which will be discussed later, to ensure the correctness of the database. </a:t>
            </a:r>
            <a:endParaRPr lang="ru-RU"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6364530-669B-492F-A956-A854CC7FFC61}"/>
              </a:ext>
            </a:extLst>
          </p:cNvPr>
          <p:cNvSpPr>
            <a:spLocks noGrp="1" noChangeArrowheads="1"/>
          </p:cNvSpPr>
          <p:nvPr>
            <p:ph type="title"/>
          </p:nvPr>
        </p:nvSpPr>
        <p:spPr>
          <a:xfrm>
            <a:off x="1691681" y="692697"/>
            <a:ext cx="6147648" cy="1008112"/>
          </a:xfrm>
        </p:spPr>
        <p:txBody>
          <a:bodyPr/>
          <a:lstStyle/>
          <a:p>
            <a:pPr algn="ctr"/>
            <a:r>
              <a:rPr lang="en-US" dirty="0">
                <a:solidFill>
                  <a:srgbClr val="FFC000"/>
                </a:solidFill>
              </a:rPr>
              <a:t>What is a transaction processing system? </a:t>
            </a:r>
            <a:endParaRPr lang="ru-RU" b="1" dirty="0">
              <a:solidFill>
                <a:srgbClr val="FFC000"/>
              </a:solidFill>
              <a:effectLst/>
            </a:endParaRPr>
          </a:p>
        </p:txBody>
      </p:sp>
      <p:sp>
        <p:nvSpPr>
          <p:cNvPr id="21507" name="Rectangle 3">
            <a:extLst>
              <a:ext uri="{FF2B5EF4-FFF2-40B4-BE49-F238E27FC236}">
                <a16:creationId xmlns:a16="http://schemas.microsoft.com/office/drawing/2014/main" id="{51E016C3-DA96-4B73-BE16-EBCF184C2F36}"/>
              </a:ext>
            </a:extLst>
          </p:cNvPr>
          <p:cNvSpPr>
            <a:spLocks noGrp="1" noChangeArrowheads="1"/>
          </p:cNvSpPr>
          <p:nvPr>
            <p:ph idx="1"/>
          </p:nvPr>
        </p:nvSpPr>
        <p:spPr>
          <a:xfrm>
            <a:off x="971600" y="1885286"/>
            <a:ext cx="7344816" cy="4568050"/>
          </a:xfrm>
        </p:spPr>
        <p:txBody>
          <a:bodyPr>
            <a:normAutofit/>
          </a:bodyPr>
          <a:lstStyle/>
          <a:p>
            <a:pPr>
              <a:buFont typeface="Arial" panose="020B0604020202020204" pitchFamily="34" charset="0"/>
              <a:buChar char="•"/>
            </a:pPr>
            <a:r>
              <a:rPr lang="en-US" sz="2000" dirty="0"/>
              <a:t>Transaction execution is controlled by the TP monitor</a:t>
            </a:r>
          </a:p>
          <a:p>
            <a:pPr>
              <a:buFont typeface="Arial" panose="020B0604020202020204" pitchFamily="34" charset="0"/>
              <a:buChar char="•"/>
            </a:pPr>
            <a:r>
              <a:rPr lang="en-US" sz="2000" dirty="0"/>
              <a:t>Creates a transaction abstraction, similar to how an operating system creates a process abstraction. </a:t>
            </a:r>
          </a:p>
          <a:p>
            <a:pPr>
              <a:buFont typeface="Arial" panose="020B0604020202020204" pitchFamily="34" charset="0"/>
              <a:buChar char="•"/>
            </a:pPr>
            <a:r>
              <a:rPr lang="en-US" sz="2000" dirty="0"/>
              <a:t>TP Monitor and DBMS together guarantee special properties of transactions </a:t>
            </a:r>
          </a:p>
          <a:p>
            <a:pPr>
              <a:buFont typeface="Arial" panose="020B0604020202020204" pitchFamily="34" charset="0"/>
              <a:buChar char="•"/>
            </a:pPr>
            <a:r>
              <a:rPr lang="en-US" sz="2000" dirty="0"/>
              <a:t>The transaction processing system consists of a transaction monitor, databases, and transactions. </a:t>
            </a:r>
            <a:endParaRPr lang="ru-RU"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1A4F39C-307D-417F-9291-B957FA4E5635}"/>
              </a:ext>
            </a:extLst>
          </p:cNvPr>
          <p:cNvSpPr>
            <a:spLocks noGrp="1" noChangeArrowheads="1"/>
          </p:cNvSpPr>
          <p:nvPr>
            <p:ph type="title"/>
          </p:nvPr>
        </p:nvSpPr>
        <p:spPr>
          <a:xfrm>
            <a:off x="1639189" y="690583"/>
            <a:ext cx="5934328" cy="528618"/>
          </a:xfrm>
        </p:spPr>
        <p:txBody>
          <a:bodyPr/>
          <a:lstStyle/>
          <a:p>
            <a:r>
              <a:rPr lang="en-US" dirty="0">
                <a:solidFill>
                  <a:srgbClr val="FFC000"/>
                </a:solidFill>
              </a:rPr>
              <a:t>Transaction processing system </a:t>
            </a:r>
            <a:endParaRPr lang="ru-RU" b="1" dirty="0">
              <a:solidFill>
                <a:srgbClr val="FFC000"/>
              </a:solidFill>
              <a:effectLst/>
            </a:endParaRPr>
          </a:p>
        </p:txBody>
      </p:sp>
      <p:sp>
        <p:nvSpPr>
          <p:cNvPr id="22531" name="Rectangle 3">
            <a:extLst>
              <a:ext uri="{FF2B5EF4-FFF2-40B4-BE49-F238E27FC236}">
                <a16:creationId xmlns:a16="http://schemas.microsoft.com/office/drawing/2014/main" id="{59CF93B2-B3CC-4546-9EBF-B54C60DD8F0A}"/>
              </a:ext>
            </a:extLst>
          </p:cNvPr>
          <p:cNvSpPr>
            <a:spLocks noChangeArrowheads="1"/>
          </p:cNvSpPr>
          <p:nvPr/>
        </p:nvSpPr>
        <p:spPr bwMode="auto">
          <a:xfrm>
            <a:off x="1219200" y="2362200"/>
            <a:ext cx="685800" cy="914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32" name="Rectangle 4">
            <a:extLst>
              <a:ext uri="{FF2B5EF4-FFF2-40B4-BE49-F238E27FC236}">
                <a16:creationId xmlns:a16="http://schemas.microsoft.com/office/drawing/2014/main" id="{5337A83A-85B3-4773-A8D0-522177184A43}"/>
              </a:ext>
            </a:extLst>
          </p:cNvPr>
          <p:cNvSpPr>
            <a:spLocks noChangeArrowheads="1"/>
          </p:cNvSpPr>
          <p:nvPr/>
        </p:nvSpPr>
        <p:spPr bwMode="auto">
          <a:xfrm>
            <a:off x="1219200" y="3733800"/>
            <a:ext cx="685800" cy="914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33" name="Rectangle 5">
            <a:extLst>
              <a:ext uri="{FF2B5EF4-FFF2-40B4-BE49-F238E27FC236}">
                <a16:creationId xmlns:a16="http://schemas.microsoft.com/office/drawing/2014/main" id="{E38304E8-0C77-4569-AE15-DDF2AA216B51}"/>
              </a:ext>
            </a:extLst>
          </p:cNvPr>
          <p:cNvSpPr>
            <a:spLocks noChangeArrowheads="1"/>
          </p:cNvSpPr>
          <p:nvPr/>
        </p:nvSpPr>
        <p:spPr bwMode="auto">
          <a:xfrm>
            <a:off x="990600" y="5105400"/>
            <a:ext cx="6553200" cy="6096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en-US" altLang="ru-RU" sz="2400">
                <a:latin typeface="Times New Roman" panose="02020603050405020304" pitchFamily="18" charset="0"/>
              </a:rPr>
              <a:t>TP  Monitor</a:t>
            </a:r>
          </a:p>
        </p:txBody>
      </p:sp>
      <p:sp>
        <p:nvSpPr>
          <p:cNvPr id="22534" name="Rectangle 6">
            <a:extLst>
              <a:ext uri="{FF2B5EF4-FFF2-40B4-BE49-F238E27FC236}">
                <a16:creationId xmlns:a16="http://schemas.microsoft.com/office/drawing/2014/main" id="{ECCA09C4-C2D2-49CD-9DD4-BFD1E5C2B8B3}"/>
              </a:ext>
            </a:extLst>
          </p:cNvPr>
          <p:cNvSpPr>
            <a:spLocks noChangeArrowheads="1"/>
          </p:cNvSpPr>
          <p:nvPr/>
        </p:nvSpPr>
        <p:spPr bwMode="auto">
          <a:xfrm>
            <a:off x="4191000" y="3581400"/>
            <a:ext cx="1981200" cy="11430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en-US" altLang="ru-RU" sz="2400">
                <a:latin typeface="Times New Roman" panose="02020603050405020304" pitchFamily="18" charset="0"/>
              </a:rPr>
              <a:t>DBMS</a:t>
            </a:r>
          </a:p>
        </p:txBody>
      </p:sp>
      <p:sp>
        <p:nvSpPr>
          <p:cNvPr id="22535" name="Oval 7">
            <a:extLst>
              <a:ext uri="{FF2B5EF4-FFF2-40B4-BE49-F238E27FC236}">
                <a16:creationId xmlns:a16="http://schemas.microsoft.com/office/drawing/2014/main" id="{973E53A2-841A-42E5-B551-E0B8CE5BA955}"/>
              </a:ext>
            </a:extLst>
          </p:cNvPr>
          <p:cNvSpPr>
            <a:spLocks noChangeArrowheads="1"/>
          </p:cNvSpPr>
          <p:nvPr/>
        </p:nvSpPr>
        <p:spPr bwMode="auto">
          <a:xfrm>
            <a:off x="6934200" y="2362200"/>
            <a:ext cx="609600" cy="2286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36" name="Line 8">
            <a:extLst>
              <a:ext uri="{FF2B5EF4-FFF2-40B4-BE49-F238E27FC236}">
                <a16:creationId xmlns:a16="http://schemas.microsoft.com/office/drawing/2014/main" id="{9701ADFB-7944-4EBF-896F-2EC3CE9DD91D}"/>
              </a:ext>
            </a:extLst>
          </p:cNvPr>
          <p:cNvSpPr>
            <a:spLocks noChangeShapeType="1"/>
          </p:cNvSpPr>
          <p:nvPr/>
        </p:nvSpPr>
        <p:spPr bwMode="auto">
          <a:xfrm>
            <a:off x="6172200" y="28194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22537" name="Text Box 9">
            <a:extLst>
              <a:ext uri="{FF2B5EF4-FFF2-40B4-BE49-F238E27FC236}">
                <a16:creationId xmlns:a16="http://schemas.microsoft.com/office/drawing/2014/main" id="{B6FE2401-DA7C-4BC2-8A20-888C5A2DB991}"/>
              </a:ext>
            </a:extLst>
          </p:cNvPr>
          <p:cNvSpPr txBox="1">
            <a:spLocks noChangeArrowheads="1"/>
          </p:cNvSpPr>
          <p:nvPr/>
        </p:nvSpPr>
        <p:spPr bwMode="auto">
          <a:xfrm>
            <a:off x="7696200" y="4038600"/>
            <a:ext cx="1231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ru-RU" sz="2400">
                <a:latin typeface="Times New Roman" panose="02020603050405020304" pitchFamily="18" charset="0"/>
              </a:rPr>
              <a:t>database</a:t>
            </a:r>
          </a:p>
        </p:txBody>
      </p:sp>
      <p:sp>
        <p:nvSpPr>
          <p:cNvPr id="22538" name="AutoShape 10">
            <a:extLst>
              <a:ext uri="{FF2B5EF4-FFF2-40B4-BE49-F238E27FC236}">
                <a16:creationId xmlns:a16="http://schemas.microsoft.com/office/drawing/2014/main" id="{7F620F8A-7108-4629-B046-66D0427E992A}"/>
              </a:ext>
            </a:extLst>
          </p:cNvPr>
          <p:cNvSpPr>
            <a:spLocks/>
          </p:cNvSpPr>
          <p:nvPr/>
        </p:nvSpPr>
        <p:spPr bwMode="auto">
          <a:xfrm>
            <a:off x="685800" y="2438400"/>
            <a:ext cx="76200" cy="2286000"/>
          </a:xfrm>
          <a:prstGeom prst="leftBrace">
            <a:avLst>
              <a:gd name="adj1" fmla="val 25000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39" name="Text Box 11">
            <a:extLst>
              <a:ext uri="{FF2B5EF4-FFF2-40B4-BE49-F238E27FC236}">
                <a16:creationId xmlns:a16="http://schemas.microsoft.com/office/drawing/2014/main" id="{5EE330A7-8C7D-42F2-B94B-E5FABC69D7A7}"/>
              </a:ext>
            </a:extLst>
          </p:cNvPr>
          <p:cNvSpPr txBox="1">
            <a:spLocks noChangeArrowheads="1"/>
          </p:cNvSpPr>
          <p:nvPr/>
        </p:nvSpPr>
        <p:spPr bwMode="auto">
          <a:xfrm rot="-5400000">
            <a:off x="-285750" y="3332163"/>
            <a:ext cx="1638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ru-RU" sz="2400">
                <a:latin typeface="Times New Roman" panose="02020603050405020304" pitchFamily="18" charset="0"/>
              </a:rPr>
              <a:t>transactions</a:t>
            </a:r>
          </a:p>
        </p:txBody>
      </p:sp>
      <p:sp>
        <p:nvSpPr>
          <p:cNvPr id="22540" name="Rectangle 12">
            <a:extLst>
              <a:ext uri="{FF2B5EF4-FFF2-40B4-BE49-F238E27FC236}">
                <a16:creationId xmlns:a16="http://schemas.microsoft.com/office/drawing/2014/main" id="{3FB054B1-812F-47EC-A27E-35769E60D010}"/>
              </a:ext>
            </a:extLst>
          </p:cNvPr>
          <p:cNvSpPr>
            <a:spLocks noChangeArrowheads="1"/>
          </p:cNvSpPr>
          <p:nvPr/>
        </p:nvSpPr>
        <p:spPr bwMode="auto">
          <a:xfrm>
            <a:off x="4191000" y="2209800"/>
            <a:ext cx="1981200" cy="11430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lang="en-US" altLang="ru-RU" sz="2400">
                <a:latin typeface="Times New Roman" panose="02020603050405020304" pitchFamily="18" charset="0"/>
              </a:rPr>
              <a:t>DBMS</a:t>
            </a:r>
          </a:p>
        </p:txBody>
      </p:sp>
      <p:sp>
        <p:nvSpPr>
          <p:cNvPr id="22541" name="Line 13">
            <a:extLst>
              <a:ext uri="{FF2B5EF4-FFF2-40B4-BE49-F238E27FC236}">
                <a16:creationId xmlns:a16="http://schemas.microsoft.com/office/drawing/2014/main" id="{A8FCFA8A-DB25-4187-9233-73C4C0117043}"/>
              </a:ext>
            </a:extLst>
          </p:cNvPr>
          <p:cNvSpPr>
            <a:spLocks noChangeShapeType="1"/>
          </p:cNvSpPr>
          <p:nvPr/>
        </p:nvSpPr>
        <p:spPr bwMode="auto">
          <a:xfrm>
            <a:off x="6172200" y="41910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22542" name="Oval 14">
            <a:extLst>
              <a:ext uri="{FF2B5EF4-FFF2-40B4-BE49-F238E27FC236}">
                <a16:creationId xmlns:a16="http://schemas.microsoft.com/office/drawing/2014/main" id="{451E3899-79EB-4CAD-83F3-E770949B141C}"/>
              </a:ext>
            </a:extLst>
          </p:cNvPr>
          <p:cNvSpPr>
            <a:spLocks noChangeArrowheads="1"/>
          </p:cNvSpPr>
          <p:nvPr/>
        </p:nvSpPr>
        <p:spPr bwMode="auto">
          <a:xfrm>
            <a:off x="6934200" y="4419600"/>
            <a:ext cx="609600" cy="2286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43" name="Oval 15">
            <a:extLst>
              <a:ext uri="{FF2B5EF4-FFF2-40B4-BE49-F238E27FC236}">
                <a16:creationId xmlns:a16="http://schemas.microsoft.com/office/drawing/2014/main" id="{20D40E8F-BA8B-4711-9F60-F116B178BFFA}"/>
              </a:ext>
            </a:extLst>
          </p:cNvPr>
          <p:cNvSpPr>
            <a:spLocks noChangeArrowheads="1"/>
          </p:cNvSpPr>
          <p:nvPr/>
        </p:nvSpPr>
        <p:spPr bwMode="auto">
          <a:xfrm>
            <a:off x="6934200" y="3886200"/>
            <a:ext cx="609600" cy="2286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44" name="Oval 16">
            <a:extLst>
              <a:ext uri="{FF2B5EF4-FFF2-40B4-BE49-F238E27FC236}">
                <a16:creationId xmlns:a16="http://schemas.microsoft.com/office/drawing/2014/main" id="{F8D28FE4-FE01-4448-B614-22739E03B3FE}"/>
              </a:ext>
            </a:extLst>
          </p:cNvPr>
          <p:cNvSpPr>
            <a:spLocks noChangeArrowheads="1"/>
          </p:cNvSpPr>
          <p:nvPr/>
        </p:nvSpPr>
        <p:spPr bwMode="auto">
          <a:xfrm>
            <a:off x="6934200" y="2971800"/>
            <a:ext cx="609600" cy="228600"/>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en-GB" altLang="ru-RU"/>
          </a:p>
        </p:txBody>
      </p:sp>
      <p:sp>
        <p:nvSpPr>
          <p:cNvPr id="22545" name="Line 17">
            <a:extLst>
              <a:ext uri="{FF2B5EF4-FFF2-40B4-BE49-F238E27FC236}">
                <a16:creationId xmlns:a16="http://schemas.microsoft.com/office/drawing/2014/main" id="{0148D1E8-F2DD-45B0-952E-14682CAFC45A}"/>
              </a:ext>
            </a:extLst>
          </p:cNvPr>
          <p:cNvSpPr>
            <a:spLocks noChangeShapeType="1"/>
          </p:cNvSpPr>
          <p:nvPr/>
        </p:nvSpPr>
        <p:spPr bwMode="auto">
          <a:xfrm>
            <a:off x="6934200" y="2514600"/>
            <a:ext cx="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46" name="Line 18">
            <a:extLst>
              <a:ext uri="{FF2B5EF4-FFF2-40B4-BE49-F238E27FC236}">
                <a16:creationId xmlns:a16="http://schemas.microsoft.com/office/drawing/2014/main" id="{E32B2479-4DE0-43A7-8BBA-09AE3738E4CC}"/>
              </a:ext>
            </a:extLst>
          </p:cNvPr>
          <p:cNvSpPr>
            <a:spLocks noChangeShapeType="1"/>
          </p:cNvSpPr>
          <p:nvPr/>
        </p:nvSpPr>
        <p:spPr bwMode="auto">
          <a:xfrm>
            <a:off x="7543800" y="24384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47" name="Line 19">
            <a:extLst>
              <a:ext uri="{FF2B5EF4-FFF2-40B4-BE49-F238E27FC236}">
                <a16:creationId xmlns:a16="http://schemas.microsoft.com/office/drawing/2014/main" id="{B9BE5097-734B-4BB5-8E9B-3633B57DE261}"/>
              </a:ext>
            </a:extLst>
          </p:cNvPr>
          <p:cNvSpPr>
            <a:spLocks noChangeShapeType="1"/>
          </p:cNvSpPr>
          <p:nvPr/>
        </p:nvSpPr>
        <p:spPr bwMode="auto">
          <a:xfrm>
            <a:off x="6934200" y="4038600"/>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48" name="Line 20">
            <a:extLst>
              <a:ext uri="{FF2B5EF4-FFF2-40B4-BE49-F238E27FC236}">
                <a16:creationId xmlns:a16="http://schemas.microsoft.com/office/drawing/2014/main" id="{0E117565-AE68-4A49-9FDB-15C45D5001A5}"/>
              </a:ext>
            </a:extLst>
          </p:cNvPr>
          <p:cNvSpPr>
            <a:spLocks noChangeShapeType="1"/>
          </p:cNvSpPr>
          <p:nvPr/>
        </p:nvSpPr>
        <p:spPr bwMode="auto">
          <a:xfrm>
            <a:off x="7543800" y="3962400"/>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49" name="Text Box 21">
            <a:extLst>
              <a:ext uri="{FF2B5EF4-FFF2-40B4-BE49-F238E27FC236}">
                <a16:creationId xmlns:a16="http://schemas.microsoft.com/office/drawing/2014/main" id="{A29F7301-79EB-4789-BBAC-3FC928BF7A9E}"/>
              </a:ext>
            </a:extLst>
          </p:cNvPr>
          <p:cNvSpPr txBox="1">
            <a:spLocks noChangeArrowheads="1"/>
          </p:cNvSpPr>
          <p:nvPr/>
        </p:nvSpPr>
        <p:spPr bwMode="auto">
          <a:xfrm>
            <a:off x="7680325" y="2555875"/>
            <a:ext cx="1231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en-US" altLang="ru-RU" sz="2400">
                <a:latin typeface="Times New Roman" panose="02020603050405020304" pitchFamily="18" charset="0"/>
              </a:rPr>
              <a:t>database</a:t>
            </a:r>
          </a:p>
        </p:txBody>
      </p:sp>
      <p:sp>
        <p:nvSpPr>
          <p:cNvPr id="22550" name="Line 22">
            <a:extLst>
              <a:ext uri="{FF2B5EF4-FFF2-40B4-BE49-F238E27FC236}">
                <a16:creationId xmlns:a16="http://schemas.microsoft.com/office/drawing/2014/main" id="{B62F483D-BC8C-4BE3-9699-9FBD5F4720ED}"/>
              </a:ext>
            </a:extLst>
          </p:cNvPr>
          <p:cNvSpPr>
            <a:spLocks noChangeShapeType="1"/>
          </p:cNvSpPr>
          <p:nvPr/>
        </p:nvSpPr>
        <p:spPr bwMode="auto">
          <a:xfrm>
            <a:off x="1905000" y="2743200"/>
            <a:ext cx="2286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2551" name="Line 23">
            <a:extLst>
              <a:ext uri="{FF2B5EF4-FFF2-40B4-BE49-F238E27FC236}">
                <a16:creationId xmlns:a16="http://schemas.microsoft.com/office/drawing/2014/main" id="{05EA5E98-7FF3-486E-BCE7-584467581B6B}"/>
              </a:ext>
            </a:extLst>
          </p:cNvPr>
          <p:cNvSpPr>
            <a:spLocks noChangeShapeType="1"/>
          </p:cNvSpPr>
          <p:nvPr/>
        </p:nvSpPr>
        <p:spPr bwMode="auto">
          <a:xfrm>
            <a:off x="1905000" y="2971800"/>
            <a:ext cx="22860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2552" name="Line 24">
            <a:extLst>
              <a:ext uri="{FF2B5EF4-FFF2-40B4-BE49-F238E27FC236}">
                <a16:creationId xmlns:a16="http://schemas.microsoft.com/office/drawing/2014/main" id="{6EC570C1-7DA2-49A7-98E9-E2C3864B3C88}"/>
              </a:ext>
            </a:extLst>
          </p:cNvPr>
          <p:cNvSpPr>
            <a:spLocks noChangeShapeType="1"/>
          </p:cNvSpPr>
          <p:nvPr/>
        </p:nvSpPr>
        <p:spPr bwMode="auto">
          <a:xfrm>
            <a:off x="1905000" y="4191000"/>
            <a:ext cx="2286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3B145E5-4EB0-40B2-BBEA-9A6CF862DCEF}"/>
              </a:ext>
            </a:extLst>
          </p:cNvPr>
          <p:cNvSpPr>
            <a:spLocks noGrp="1" noChangeArrowheads="1"/>
          </p:cNvSpPr>
          <p:nvPr>
            <p:ph type="title"/>
          </p:nvPr>
        </p:nvSpPr>
        <p:spPr>
          <a:xfrm>
            <a:off x="1547664" y="692696"/>
            <a:ext cx="5878011" cy="604719"/>
          </a:xfrm>
        </p:spPr>
        <p:txBody>
          <a:bodyPr/>
          <a:lstStyle/>
          <a:p>
            <a:pPr algn="ctr" eaLnBrk="1" hangingPunct="1"/>
            <a:r>
              <a:rPr lang="en-US" altLang="ru-RU" dirty="0">
                <a:solidFill>
                  <a:srgbClr val="FFC000"/>
                </a:solidFill>
              </a:rPr>
              <a:t>OLTP  vs.  OLAP</a:t>
            </a:r>
          </a:p>
        </p:txBody>
      </p:sp>
      <p:sp>
        <p:nvSpPr>
          <p:cNvPr id="25603" name="Rectangle 3">
            <a:extLst>
              <a:ext uri="{FF2B5EF4-FFF2-40B4-BE49-F238E27FC236}">
                <a16:creationId xmlns:a16="http://schemas.microsoft.com/office/drawing/2014/main" id="{21B3AE70-A315-41F2-9651-AA6953A52698}"/>
              </a:ext>
            </a:extLst>
          </p:cNvPr>
          <p:cNvSpPr>
            <a:spLocks noGrp="1" noChangeArrowheads="1"/>
          </p:cNvSpPr>
          <p:nvPr>
            <p:ph idx="1"/>
          </p:nvPr>
        </p:nvSpPr>
        <p:spPr>
          <a:xfrm>
            <a:off x="1331640" y="1428966"/>
            <a:ext cx="6768752" cy="5096377"/>
          </a:xfrm>
        </p:spPr>
        <p:txBody>
          <a:bodyPr/>
          <a:lstStyle/>
          <a:p>
            <a:r>
              <a:rPr lang="en-US" dirty="0">
                <a:solidFill>
                  <a:srgbClr val="FF0000"/>
                </a:solidFill>
              </a:rPr>
              <a:t>Online Transaction Processing (OLTP) </a:t>
            </a:r>
          </a:p>
          <a:p>
            <a:r>
              <a:rPr lang="en-US" dirty="0"/>
              <a:t>Day-to-day processing of transactions arising from the operation of the enterprise </a:t>
            </a:r>
          </a:p>
          <a:p>
            <a:r>
              <a:rPr lang="en-US" dirty="0"/>
              <a:t>Maintains correspondence between database state and enterprise state </a:t>
            </a:r>
          </a:p>
          <a:p>
            <a:r>
              <a:rPr lang="en-US" dirty="0">
                <a:solidFill>
                  <a:srgbClr val="FF0000"/>
                </a:solidFill>
              </a:rPr>
              <a:t>Online Analytic Processing (OLAP) </a:t>
            </a:r>
          </a:p>
          <a:p>
            <a:r>
              <a:rPr lang="en-US" dirty="0"/>
              <a:t>Analysis of information in the database for making managerial decisions </a:t>
            </a:r>
            <a:endParaRPr lang="en-US" alt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67F50AF-8B81-4740-8E29-4A65D519F0FC}"/>
              </a:ext>
            </a:extLst>
          </p:cNvPr>
          <p:cNvSpPr>
            <a:spLocks noGrp="1" noChangeArrowheads="1"/>
          </p:cNvSpPr>
          <p:nvPr>
            <p:ph type="title"/>
          </p:nvPr>
        </p:nvSpPr>
        <p:spPr>
          <a:xfrm>
            <a:off x="971600" y="692696"/>
            <a:ext cx="6550496" cy="648072"/>
          </a:xfrm>
        </p:spPr>
        <p:txBody>
          <a:bodyPr/>
          <a:lstStyle/>
          <a:p>
            <a:pPr algn="ctr" eaLnBrk="1" hangingPunct="1"/>
            <a:r>
              <a:rPr lang="en-US" altLang="ru-RU" dirty="0">
                <a:solidFill>
                  <a:srgbClr val="FFC000"/>
                </a:solidFill>
              </a:rPr>
              <a:t>OLAP</a:t>
            </a:r>
          </a:p>
        </p:txBody>
      </p:sp>
      <p:sp>
        <p:nvSpPr>
          <p:cNvPr id="26627" name="Rectangle 3">
            <a:extLst>
              <a:ext uri="{FF2B5EF4-FFF2-40B4-BE49-F238E27FC236}">
                <a16:creationId xmlns:a16="http://schemas.microsoft.com/office/drawing/2014/main" id="{74656524-1D04-4D5C-8ADC-8B193E210F00}"/>
              </a:ext>
            </a:extLst>
          </p:cNvPr>
          <p:cNvSpPr>
            <a:spLocks noGrp="1" noChangeArrowheads="1"/>
          </p:cNvSpPr>
          <p:nvPr>
            <p:ph idx="1"/>
          </p:nvPr>
        </p:nvSpPr>
        <p:spPr>
          <a:xfrm>
            <a:off x="971600" y="1720416"/>
            <a:ext cx="7772400" cy="3417168"/>
          </a:xfrm>
        </p:spPr>
        <p:txBody>
          <a:bodyPr/>
          <a:lstStyle/>
          <a:p>
            <a:pPr>
              <a:buFont typeface="Arial" panose="020B0604020202020204" pitchFamily="34" charset="0"/>
              <a:buChar char="•"/>
            </a:pPr>
            <a:r>
              <a:rPr lang="en-US" dirty="0"/>
              <a:t>Analyzes historical data (terabytes) with complex queries </a:t>
            </a:r>
          </a:p>
          <a:p>
            <a:pPr>
              <a:buFont typeface="Arial" panose="020B0604020202020204" pitchFamily="34" charset="0"/>
              <a:buChar char="•"/>
            </a:pPr>
            <a:r>
              <a:rPr lang="en-US" dirty="0"/>
              <a:t>Due to the volume of data and the complexity of queries, OLAP often uses a data warehouse. </a:t>
            </a:r>
          </a:p>
          <a:p>
            <a:pPr>
              <a:buFont typeface="Arial" panose="020B0604020202020204" pitchFamily="34" charset="0"/>
              <a:buChar char="•"/>
            </a:pPr>
            <a:r>
              <a:rPr lang="en-US" dirty="0"/>
              <a:t>Data warehouse - (offline) storage of historical data generated from OLTP or other sources. </a:t>
            </a:r>
          </a:p>
          <a:p>
            <a:pPr>
              <a:buFont typeface="Arial" panose="020B0604020202020204" pitchFamily="34" charset="0"/>
              <a:buChar char="•"/>
            </a:pPr>
            <a:r>
              <a:rPr lang="en-US" dirty="0"/>
              <a:t>Data Mining is the use of warehouse data to discover relationships that can affect enterprise strategy. </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9479DF0-E915-4CDE-A22D-A74BE1F038FA}"/>
              </a:ext>
            </a:extLst>
          </p:cNvPr>
          <p:cNvSpPr>
            <a:spLocks noGrp="1" noChangeArrowheads="1"/>
          </p:cNvSpPr>
          <p:nvPr>
            <p:ph type="title"/>
          </p:nvPr>
        </p:nvSpPr>
        <p:spPr>
          <a:xfrm>
            <a:off x="1763688" y="764704"/>
            <a:ext cx="4752528" cy="527720"/>
          </a:xfrm>
        </p:spPr>
        <p:txBody>
          <a:bodyPr/>
          <a:lstStyle/>
          <a:p>
            <a:pPr algn="ctr" eaLnBrk="1" hangingPunct="1"/>
            <a:r>
              <a:rPr lang="en-US" altLang="ru-RU" dirty="0">
                <a:solidFill>
                  <a:srgbClr val="FFC000"/>
                </a:solidFill>
              </a:rPr>
              <a:t>Examples - Supermarket</a:t>
            </a:r>
          </a:p>
        </p:txBody>
      </p:sp>
      <p:sp>
        <p:nvSpPr>
          <p:cNvPr id="27651" name="Rectangle 3">
            <a:extLst>
              <a:ext uri="{FF2B5EF4-FFF2-40B4-BE49-F238E27FC236}">
                <a16:creationId xmlns:a16="http://schemas.microsoft.com/office/drawing/2014/main" id="{0F768A6E-9A21-4BC7-AFC2-3645AD445DB2}"/>
              </a:ext>
            </a:extLst>
          </p:cNvPr>
          <p:cNvSpPr>
            <a:spLocks noGrp="1" noChangeArrowheads="1"/>
          </p:cNvSpPr>
          <p:nvPr>
            <p:ph idx="1"/>
          </p:nvPr>
        </p:nvSpPr>
        <p:spPr>
          <a:xfrm>
            <a:off x="685800" y="1772816"/>
            <a:ext cx="7772400" cy="4572000"/>
          </a:xfrm>
        </p:spPr>
        <p:txBody>
          <a:bodyPr>
            <a:normAutofit/>
          </a:bodyPr>
          <a:lstStyle/>
          <a:p>
            <a:pPr marL="0" indent="0">
              <a:buNone/>
            </a:pPr>
            <a:r>
              <a:rPr lang="en-US" sz="2000" dirty="0">
                <a:solidFill>
                  <a:srgbClr val="FF0000"/>
                </a:solidFill>
              </a:rPr>
              <a:t>	</a:t>
            </a:r>
            <a:r>
              <a:rPr lang="ru-RU" sz="2000" dirty="0">
                <a:solidFill>
                  <a:srgbClr val="FF0000"/>
                </a:solidFill>
                <a:effectLst/>
              </a:rPr>
              <a:t>OLTP</a:t>
            </a:r>
            <a:endParaRPr lang="ru-RU" sz="2000" dirty="0">
              <a:solidFill>
                <a:srgbClr val="FF0000"/>
              </a:solidFill>
            </a:endParaRPr>
          </a:p>
          <a:p>
            <a:pPr marL="742950" lvl="1" indent="-285750">
              <a:buFont typeface="Arial" panose="020B0604020202020204" pitchFamily="34" charset="0"/>
              <a:buChar char="•"/>
            </a:pPr>
            <a:r>
              <a:rPr lang="en-US" sz="2000" dirty="0"/>
              <a:t>Event: 3 cans of soup and 1 box of crackers; update database to reflect this event </a:t>
            </a:r>
          </a:p>
          <a:p>
            <a:pPr marL="457200" lvl="1" indent="0">
              <a:buNone/>
            </a:pPr>
            <a:r>
              <a:rPr lang="ru-RU" sz="2000" dirty="0">
                <a:solidFill>
                  <a:srgbClr val="FF0000"/>
                </a:solidFill>
                <a:effectLst/>
              </a:rPr>
              <a:t>OLAP</a:t>
            </a:r>
            <a:endParaRPr lang="ru-RU" sz="2000" dirty="0">
              <a:solidFill>
                <a:srgbClr val="FF0000"/>
              </a:solidFill>
            </a:endParaRPr>
          </a:p>
          <a:p>
            <a:pPr marL="742950" lvl="1" indent="-285750">
              <a:buFont typeface="Arial" panose="020B0604020202020204" pitchFamily="34" charset="0"/>
              <a:buChar char="•"/>
            </a:pPr>
            <a:r>
              <a:rPr lang="en-US" sz="2000" dirty="0"/>
              <a:t>Last winter, in all the shops in the northeast, how many shoppers bought soup and crackers together? </a:t>
            </a:r>
          </a:p>
          <a:p>
            <a:pPr marL="457200" lvl="1" indent="0">
              <a:buNone/>
            </a:pPr>
            <a:r>
              <a:rPr lang="en-US" sz="2000" dirty="0">
                <a:solidFill>
                  <a:srgbClr val="FF0000"/>
                </a:solidFill>
                <a:effectLst/>
              </a:rPr>
              <a:t>Data aggregation</a:t>
            </a:r>
            <a:endParaRPr lang="ru-RU" sz="2000" dirty="0">
              <a:solidFill>
                <a:srgbClr val="FF0000"/>
              </a:solidFill>
            </a:endParaRPr>
          </a:p>
          <a:p>
            <a:pPr marL="742950" lvl="1" indent="-285750">
              <a:buFont typeface="Arial" panose="020B0604020202020204" pitchFamily="34" charset="0"/>
              <a:buChar char="•"/>
            </a:pPr>
            <a:r>
              <a:rPr lang="en-US" sz="2000" dirty="0"/>
              <a:t>Are there any interesting product combinations that customers often buy together? </a:t>
            </a:r>
            <a:endParaRPr lang="ru-RU"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a:extLst>
              <a:ext uri="{FF2B5EF4-FFF2-40B4-BE49-F238E27FC236}">
                <a16:creationId xmlns:a16="http://schemas.microsoft.com/office/drawing/2014/main" id="{7E08086F-181E-4A74-9259-CE96A0033503}"/>
              </a:ext>
            </a:extLst>
          </p:cNvPr>
          <p:cNvSpPr>
            <a:spLocks noGrp="1" noChangeArrowheads="1"/>
          </p:cNvSpPr>
          <p:nvPr>
            <p:ph type="title"/>
          </p:nvPr>
        </p:nvSpPr>
        <p:spPr>
          <a:xfrm>
            <a:off x="1573468" y="714372"/>
            <a:ext cx="6219656" cy="964759"/>
          </a:xfrm>
        </p:spPr>
        <p:txBody>
          <a:bodyPr>
            <a:normAutofit fontScale="90000"/>
          </a:bodyPr>
          <a:lstStyle/>
          <a:p>
            <a:pPr algn="ctr"/>
            <a:r>
              <a:rPr lang="en-US" sz="4000" b="1" dirty="0">
                <a:solidFill>
                  <a:srgbClr val="FFC000"/>
                </a:solidFill>
              </a:rPr>
              <a:t>Introduction to databases</a:t>
            </a:r>
            <a:endParaRPr lang="en-US" altLang="zh-CN" sz="4000" dirty="0">
              <a:solidFill>
                <a:srgbClr val="FFC000"/>
              </a:solidFill>
            </a:endParaRPr>
          </a:p>
        </p:txBody>
      </p:sp>
      <p:sp>
        <p:nvSpPr>
          <p:cNvPr id="28675" name="Rectangle 5">
            <a:extLst>
              <a:ext uri="{FF2B5EF4-FFF2-40B4-BE49-F238E27FC236}">
                <a16:creationId xmlns:a16="http://schemas.microsoft.com/office/drawing/2014/main" id="{5F735069-289D-4F6A-ACE5-8F92167A242A}"/>
              </a:ext>
            </a:extLst>
          </p:cNvPr>
          <p:cNvSpPr>
            <a:spLocks noGrp="1" noChangeArrowheads="1"/>
          </p:cNvSpPr>
          <p:nvPr>
            <p:ph idx="1"/>
          </p:nvPr>
        </p:nvSpPr>
        <p:spPr>
          <a:xfrm>
            <a:off x="1367644" y="2132856"/>
            <a:ext cx="6408712" cy="3528392"/>
          </a:xfrm>
        </p:spPr>
        <p:txBody>
          <a:bodyPr/>
          <a:lstStyle/>
          <a:p>
            <a:pPr>
              <a:buFont typeface="Arial" panose="020B0604020202020204" pitchFamily="34" charset="0"/>
              <a:buChar char="•"/>
            </a:pPr>
            <a:r>
              <a:rPr lang="en-US" dirty="0"/>
              <a:t>Introduction to database systems </a:t>
            </a:r>
          </a:p>
          <a:p>
            <a:pPr>
              <a:buFont typeface="Arial" panose="020B0604020202020204" pitchFamily="34" charset="0"/>
              <a:buChar char="•"/>
            </a:pPr>
            <a:r>
              <a:rPr lang="en-US" dirty="0"/>
              <a:t>Database management systems (DBMS) </a:t>
            </a:r>
          </a:p>
          <a:p>
            <a:pPr>
              <a:buFont typeface="Arial" panose="020B0604020202020204" pitchFamily="34" charset="0"/>
              <a:buChar char="•"/>
            </a:pPr>
            <a:r>
              <a:rPr lang="en-US" dirty="0"/>
              <a:t>Database type </a:t>
            </a:r>
          </a:p>
          <a:p>
            <a:pPr>
              <a:buFont typeface="Arial" panose="020B0604020202020204" pitchFamily="34" charset="0"/>
              <a:buChar char="•"/>
            </a:pPr>
            <a:r>
              <a:rPr lang="en-US" dirty="0">
                <a:solidFill>
                  <a:srgbClr val="FF0000"/>
                </a:solidFill>
              </a:rPr>
              <a:t>Database Design </a:t>
            </a:r>
          </a:p>
          <a:p>
            <a:pPr>
              <a:buFont typeface="Arial" panose="020B0604020202020204" pitchFamily="34" charset="0"/>
              <a:buChar char="•"/>
            </a:pPr>
            <a:r>
              <a:rPr lang="en-US" dirty="0"/>
              <a:t>Database Design Considerations </a:t>
            </a:r>
          </a:p>
          <a:p>
            <a:pPr>
              <a:buFont typeface="Arial" panose="020B0604020202020204" pitchFamily="34" charset="0"/>
              <a:buChar char="•"/>
            </a:pPr>
            <a:r>
              <a:rPr lang="en-US" dirty="0"/>
              <a:t>Database systems component </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80B1CEB-96C4-4382-BEAB-CDFA64584E2C}"/>
              </a:ext>
            </a:extLst>
          </p:cNvPr>
          <p:cNvSpPr>
            <a:spLocks noGrp="1" noChangeArrowheads="1"/>
          </p:cNvSpPr>
          <p:nvPr>
            <p:ph type="title"/>
          </p:nvPr>
        </p:nvSpPr>
        <p:spPr>
          <a:xfrm>
            <a:off x="1475656" y="577968"/>
            <a:ext cx="5878011" cy="604719"/>
          </a:xfrm>
        </p:spPr>
        <p:txBody>
          <a:bodyPr/>
          <a:lstStyle/>
          <a:p>
            <a:pPr algn="ctr" eaLnBrk="1" hangingPunct="1"/>
            <a:r>
              <a:rPr lang="en-US" altLang="zh-CN" dirty="0">
                <a:solidFill>
                  <a:srgbClr val="FFC000"/>
                </a:solidFill>
              </a:rPr>
              <a:t>Database design</a:t>
            </a:r>
          </a:p>
        </p:txBody>
      </p:sp>
      <p:sp>
        <p:nvSpPr>
          <p:cNvPr id="29699" name="Rectangle 3">
            <a:extLst>
              <a:ext uri="{FF2B5EF4-FFF2-40B4-BE49-F238E27FC236}">
                <a16:creationId xmlns:a16="http://schemas.microsoft.com/office/drawing/2014/main" id="{A8E4609A-3546-423B-8BD1-280FFFB89AC0}"/>
              </a:ext>
            </a:extLst>
          </p:cNvPr>
          <p:cNvSpPr>
            <a:spLocks noGrp="1" noChangeArrowheads="1"/>
          </p:cNvSpPr>
          <p:nvPr>
            <p:ph idx="1"/>
          </p:nvPr>
        </p:nvSpPr>
        <p:spPr>
          <a:xfrm>
            <a:off x="971550" y="6047463"/>
            <a:ext cx="8002587" cy="465138"/>
          </a:xfrm>
        </p:spPr>
        <p:txBody>
          <a:bodyPr/>
          <a:lstStyle/>
          <a:p>
            <a:pPr eaLnBrk="1" hangingPunct="1">
              <a:lnSpc>
                <a:spcPct val="80000"/>
              </a:lnSpc>
              <a:buFontTx/>
              <a:buNone/>
            </a:pPr>
            <a:r>
              <a:rPr lang="en-GB" altLang="zh-CN" sz="2800" dirty="0"/>
              <a:t>Very basic level database components</a:t>
            </a:r>
            <a:endParaRPr lang="en-US" altLang="zh-CN" sz="2800" dirty="0"/>
          </a:p>
        </p:txBody>
      </p:sp>
      <p:pic>
        <p:nvPicPr>
          <p:cNvPr id="29700" name="Picture 4">
            <a:extLst>
              <a:ext uri="{FF2B5EF4-FFF2-40B4-BE49-F238E27FC236}">
                <a16:creationId xmlns:a16="http://schemas.microsoft.com/office/drawing/2014/main" id="{D62D6EF5-83EA-41C6-BFF9-C818AD3C1F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484784"/>
            <a:ext cx="7272858" cy="4038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33D2C62A-1505-46E9-B764-66B5915CF876}"/>
              </a:ext>
            </a:extLst>
          </p:cNvPr>
          <p:cNvSpPr>
            <a:spLocks noGrp="1" noChangeArrowheads="1"/>
          </p:cNvSpPr>
          <p:nvPr>
            <p:ph type="title"/>
          </p:nvPr>
        </p:nvSpPr>
        <p:spPr>
          <a:xfrm>
            <a:off x="1259632" y="692696"/>
            <a:ext cx="6696744" cy="648072"/>
          </a:xfrm>
        </p:spPr>
        <p:txBody>
          <a:bodyPr/>
          <a:lstStyle/>
          <a:p>
            <a:pPr algn="ctr" eaLnBrk="1" hangingPunct="1"/>
            <a:r>
              <a:rPr lang="en-US" altLang="zh-CN" dirty="0">
                <a:solidFill>
                  <a:srgbClr val="FFC000"/>
                </a:solidFill>
              </a:rPr>
              <a:t>Database design</a:t>
            </a:r>
          </a:p>
        </p:txBody>
      </p:sp>
      <p:sp>
        <p:nvSpPr>
          <p:cNvPr id="30723" name="Rectangle 3">
            <a:extLst>
              <a:ext uri="{FF2B5EF4-FFF2-40B4-BE49-F238E27FC236}">
                <a16:creationId xmlns:a16="http://schemas.microsoft.com/office/drawing/2014/main" id="{7D783E98-1184-40BF-975C-ADF920C300DA}"/>
              </a:ext>
            </a:extLst>
          </p:cNvPr>
          <p:cNvSpPr>
            <a:spLocks noGrp="1" noChangeArrowheads="1"/>
          </p:cNvSpPr>
          <p:nvPr>
            <p:ph idx="1"/>
          </p:nvPr>
        </p:nvSpPr>
        <p:spPr>
          <a:xfrm>
            <a:off x="1154088" y="1885286"/>
            <a:ext cx="7018311" cy="4712066"/>
          </a:xfrm>
        </p:spPr>
        <p:txBody>
          <a:bodyPr>
            <a:normAutofit/>
          </a:bodyPr>
          <a:lstStyle/>
          <a:p>
            <a:pPr marL="0" indent="0">
              <a:buNone/>
            </a:pPr>
            <a:r>
              <a:rPr lang="en-US" dirty="0"/>
              <a:t>The design of the database is about how these components are organized, and this determines how effective the design solution will be. </a:t>
            </a:r>
          </a:p>
          <a:p>
            <a:pPr marL="0" indent="0">
              <a:buNone/>
            </a:pPr>
            <a:r>
              <a:rPr lang="en-US" dirty="0"/>
              <a:t>To design a data structure, we need to ask ourselves a few questions, such as: </a:t>
            </a:r>
          </a:p>
          <a:p>
            <a:pPr>
              <a:buFont typeface="Arial" panose="020B0604020202020204" pitchFamily="34" charset="0"/>
              <a:buChar char="•"/>
            </a:pPr>
            <a:r>
              <a:rPr lang="en-US" dirty="0"/>
              <a:t>1. Do we know all the fields we need to include in order for our records and files to contain all the required data? </a:t>
            </a:r>
          </a:p>
          <a:p>
            <a:pPr>
              <a:buFont typeface="Arial" panose="020B0604020202020204" pitchFamily="34" charset="0"/>
              <a:buChar char="•"/>
            </a:pPr>
            <a:r>
              <a:rPr lang="en-US" dirty="0"/>
              <a:t>2. What fields will each of our records contain. </a:t>
            </a:r>
          </a:p>
          <a:p>
            <a:pPr>
              <a:buFont typeface="Arial" panose="020B0604020202020204" pitchFamily="34" charset="0"/>
              <a:buChar char="•"/>
            </a:pPr>
            <a:r>
              <a:rPr lang="en-US" dirty="0"/>
              <a:t>3. Do we allow duplicate fields in records? This will create data redundancy. </a:t>
            </a:r>
          </a:p>
          <a:p>
            <a:pPr>
              <a:buFont typeface="Arial" panose="020B0604020202020204" pitchFamily="34" charset="0"/>
              <a:buChar char="•"/>
            </a:pPr>
            <a:r>
              <a:rPr lang="en-US" dirty="0"/>
              <a:t>4. What records are needed in the files? </a:t>
            </a:r>
            <a:endParaRPr lang="en-US" altLang="zh-CN"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a:extLst>
              <a:ext uri="{FF2B5EF4-FFF2-40B4-BE49-F238E27FC236}">
                <a16:creationId xmlns:a16="http://schemas.microsoft.com/office/drawing/2014/main" id="{940A7636-83E6-4F52-8905-27A022E5F79B}"/>
              </a:ext>
            </a:extLst>
          </p:cNvPr>
          <p:cNvSpPr>
            <a:spLocks noGrp="1" noChangeArrowheads="1"/>
          </p:cNvSpPr>
          <p:nvPr>
            <p:ph type="title"/>
          </p:nvPr>
        </p:nvSpPr>
        <p:spPr>
          <a:xfrm>
            <a:off x="1691680" y="880065"/>
            <a:ext cx="6075640" cy="1108775"/>
          </a:xfrm>
        </p:spPr>
        <p:txBody>
          <a:bodyPr>
            <a:normAutofit/>
          </a:bodyPr>
          <a:lstStyle/>
          <a:p>
            <a:pPr algn="ctr" eaLnBrk="1" hangingPunct="1"/>
            <a:r>
              <a:rPr lang="en-US" altLang="zh-CN" sz="4000" dirty="0">
                <a:solidFill>
                  <a:srgbClr val="FFC000"/>
                </a:solidFill>
              </a:rPr>
              <a:t>Introduction to databases</a:t>
            </a:r>
          </a:p>
        </p:txBody>
      </p:sp>
      <p:sp>
        <p:nvSpPr>
          <p:cNvPr id="31747" name="Rectangle 5">
            <a:extLst>
              <a:ext uri="{FF2B5EF4-FFF2-40B4-BE49-F238E27FC236}">
                <a16:creationId xmlns:a16="http://schemas.microsoft.com/office/drawing/2014/main" id="{2D979611-FF67-40C3-BA84-A3A783B00837}"/>
              </a:ext>
            </a:extLst>
          </p:cNvPr>
          <p:cNvSpPr>
            <a:spLocks noGrp="1" noChangeArrowheads="1"/>
          </p:cNvSpPr>
          <p:nvPr>
            <p:ph idx="1"/>
          </p:nvPr>
        </p:nvSpPr>
        <p:spPr>
          <a:xfrm>
            <a:off x="1534180" y="1988840"/>
            <a:ext cx="6566212" cy="4392488"/>
          </a:xfrm>
        </p:spPr>
        <p:txBody>
          <a:bodyPr/>
          <a:lstStyle/>
          <a:p>
            <a:pPr>
              <a:buFont typeface="Arial" panose="020B0604020202020204" pitchFamily="34" charset="0"/>
              <a:buChar char="•"/>
            </a:pPr>
            <a:r>
              <a:rPr lang="en-US" dirty="0"/>
              <a:t>Introduction to database systems </a:t>
            </a:r>
          </a:p>
          <a:p>
            <a:pPr>
              <a:buFont typeface="Arial" panose="020B0604020202020204" pitchFamily="34" charset="0"/>
              <a:buChar char="•"/>
            </a:pPr>
            <a:r>
              <a:rPr lang="en-US" dirty="0"/>
              <a:t>Database management systems (DBMS) </a:t>
            </a:r>
          </a:p>
          <a:p>
            <a:pPr>
              <a:buFont typeface="Arial" panose="020B0604020202020204" pitchFamily="34" charset="0"/>
              <a:buChar char="•"/>
            </a:pPr>
            <a:r>
              <a:rPr lang="en-US" dirty="0"/>
              <a:t>Database type </a:t>
            </a:r>
          </a:p>
          <a:p>
            <a:pPr>
              <a:buFont typeface="Arial" panose="020B0604020202020204" pitchFamily="34" charset="0"/>
              <a:buChar char="•"/>
            </a:pPr>
            <a:r>
              <a:rPr lang="en-US" dirty="0"/>
              <a:t>Database Design </a:t>
            </a:r>
          </a:p>
          <a:p>
            <a:pPr>
              <a:buFont typeface="Arial" panose="020B0604020202020204" pitchFamily="34" charset="0"/>
              <a:buChar char="•"/>
            </a:pPr>
            <a:r>
              <a:rPr lang="en-US" dirty="0">
                <a:solidFill>
                  <a:srgbClr val="FF0000"/>
                </a:solidFill>
              </a:rPr>
              <a:t>Database Design Considerations </a:t>
            </a:r>
          </a:p>
          <a:p>
            <a:pPr>
              <a:buFont typeface="Arial" panose="020B0604020202020204" pitchFamily="34" charset="0"/>
              <a:buChar char="•"/>
            </a:pPr>
            <a:r>
              <a:rPr lang="en-US" dirty="0"/>
              <a:t>Database systems component </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D20E9C-9DA9-4812-B2B7-5DB9372B08EA}"/>
              </a:ext>
            </a:extLst>
          </p:cNvPr>
          <p:cNvSpPr>
            <a:spLocks noGrp="1" noChangeArrowheads="1"/>
          </p:cNvSpPr>
          <p:nvPr>
            <p:ph type="title"/>
          </p:nvPr>
        </p:nvSpPr>
        <p:spPr>
          <a:xfrm>
            <a:off x="1691680" y="764704"/>
            <a:ext cx="6435680" cy="532711"/>
          </a:xfrm>
        </p:spPr>
        <p:txBody>
          <a:bodyPr>
            <a:noAutofit/>
          </a:bodyPr>
          <a:lstStyle/>
          <a:p>
            <a:r>
              <a:rPr lang="en-US" sz="4000" b="1" dirty="0">
                <a:solidFill>
                  <a:srgbClr val="FFC000"/>
                </a:solidFill>
              </a:rPr>
              <a:t>Introduction to databases</a:t>
            </a:r>
            <a:endParaRPr lang="ru-RU" sz="4000" b="1" dirty="0">
              <a:solidFill>
                <a:srgbClr val="FFC000"/>
              </a:solidFill>
              <a:effectLst/>
            </a:endParaRPr>
          </a:p>
        </p:txBody>
      </p:sp>
      <p:sp>
        <p:nvSpPr>
          <p:cNvPr id="4099" name="Rectangle 3">
            <a:extLst>
              <a:ext uri="{FF2B5EF4-FFF2-40B4-BE49-F238E27FC236}">
                <a16:creationId xmlns:a16="http://schemas.microsoft.com/office/drawing/2014/main" id="{D9F38163-985B-4A80-A37E-F39109AE3948}"/>
              </a:ext>
            </a:extLst>
          </p:cNvPr>
          <p:cNvSpPr>
            <a:spLocks noGrp="1" noChangeArrowheads="1"/>
          </p:cNvSpPr>
          <p:nvPr>
            <p:ph idx="1"/>
          </p:nvPr>
        </p:nvSpPr>
        <p:spPr>
          <a:xfrm>
            <a:off x="1043608" y="2049878"/>
            <a:ext cx="6795720" cy="4259442"/>
          </a:xfrm>
        </p:spPr>
        <p:txBody>
          <a:bodyPr>
            <a:normAutofit/>
          </a:bodyPr>
          <a:lstStyle/>
          <a:p>
            <a:pPr>
              <a:buFont typeface="Arial" panose="020B0604020202020204" pitchFamily="34" charset="0"/>
              <a:buChar char="•"/>
            </a:pPr>
            <a:r>
              <a:rPr lang="en-US" dirty="0"/>
              <a:t>A database is a program that stores information related to a particular activity or purpose. </a:t>
            </a:r>
          </a:p>
          <a:p>
            <a:pPr>
              <a:buFont typeface="Arial" panose="020B0604020202020204" pitchFamily="34" charset="0"/>
              <a:buChar char="•"/>
            </a:pPr>
            <a:r>
              <a:rPr lang="en-US" dirty="0"/>
              <a:t>Examples: The bank needs to store information related to customer accounts. </a:t>
            </a:r>
          </a:p>
          <a:p>
            <a:pPr>
              <a:buFont typeface="Arial" panose="020B0604020202020204" pitchFamily="34" charset="0"/>
              <a:buChar char="•"/>
            </a:pPr>
            <a:r>
              <a:rPr lang="en-US" dirty="0"/>
              <a:t>The hospital needs to store data on patients and dispensed medications, The university must keep records of its students, An online sales business needs... </a:t>
            </a:r>
            <a:endParaRPr lang="en-US" altLang="zh-CN"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C7D9D26-EC2C-403E-810C-DB52E4684A7A}"/>
              </a:ext>
            </a:extLst>
          </p:cNvPr>
          <p:cNvSpPr>
            <a:spLocks noGrp="1" noChangeArrowheads="1"/>
          </p:cNvSpPr>
          <p:nvPr>
            <p:ph type="title"/>
          </p:nvPr>
        </p:nvSpPr>
        <p:spPr>
          <a:xfrm>
            <a:off x="1547664" y="692696"/>
            <a:ext cx="6251374" cy="792088"/>
          </a:xfrm>
        </p:spPr>
        <p:txBody>
          <a:bodyPr>
            <a:normAutofit/>
          </a:bodyPr>
          <a:lstStyle/>
          <a:p>
            <a:pPr algn="ctr"/>
            <a:r>
              <a:rPr lang="en-US" dirty="0">
                <a:solidFill>
                  <a:srgbClr val="FFC000"/>
                </a:solidFill>
              </a:rPr>
              <a:t>Database Design Considerations </a:t>
            </a:r>
            <a:endParaRPr lang="ru-RU" b="1" dirty="0">
              <a:solidFill>
                <a:srgbClr val="FFC000"/>
              </a:solidFill>
              <a:effectLst/>
            </a:endParaRPr>
          </a:p>
        </p:txBody>
      </p:sp>
      <p:sp>
        <p:nvSpPr>
          <p:cNvPr id="32771" name="Rectangle 3">
            <a:extLst>
              <a:ext uri="{FF2B5EF4-FFF2-40B4-BE49-F238E27FC236}">
                <a16:creationId xmlns:a16="http://schemas.microsoft.com/office/drawing/2014/main" id="{1563C8A1-C264-41BC-B6BF-43767B8C617B}"/>
              </a:ext>
            </a:extLst>
          </p:cNvPr>
          <p:cNvSpPr>
            <a:spLocks noGrp="1" noChangeArrowheads="1"/>
          </p:cNvSpPr>
          <p:nvPr>
            <p:ph idx="1"/>
          </p:nvPr>
        </p:nvSpPr>
        <p:spPr>
          <a:xfrm>
            <a:off x="1115616" y="1628800"/>
            <a:ext cx="7056784" cy="4896544"/>
          </a:xfrm>
        </p:spPr>
        <p:txBody>
          <a:bodyPr>
            <a:normAutofit/>
          </a:bodyPr>
          <a:lstStyle/>
          <a:p>
            <a:pPr>
              <a:buFont typeface="Arial" panose="020B0604020202020204" pitchFamily="34" charset="0"/>
              <a:buChar char="•"/>
            </a:pPr>
            <a:r>
              <a:rPr lang="en-US" dirty="0"/>
              <a:t>Data dependency and structural dependency </a:t>
            </a:r>
          </a:p>
          <a:p>
            <a:pPr>
              <a:buFont typeface="Arial" panose="020B0604020202020204" pitchFamily="34" charset="0"/>
              <a:buChar char="•"/>
            </a:pPr>
            <a:r>
              <a:rPr lang="en-US" dirty="0"/>
              <a:t>The data is organized by the designer into a structure that suits their application. </a:t>
            </a:r>
          </a:p>
          <a:p>
            <a:pPr>
              <a:buFont typeface="Arial" panose="020B0604020202020204" pitchFamily="34" charset="0"/>
              <a:buChar char="•"/>
            </a:pPr>
            <a:r>
              <a:rPr lang="en-US" dirty="0"/>
              <a:t>Thus, there is a structural dependency associated with the data in the database. Structural dependency refers to the mechanism for changing the structure of a database. Good database design should ensure that it is relatively easy to make the necessary changes to the structure. For example, adding a field to an existing file structure. dependence on data and deals with the issues of the data itself, not the structure. For example, a data dependency would be related to how easy it is to change a field from, say, an integer to a decimal. </a:t>
            </a:r>
            <a:endParaRPr lang="en-US" altLang="zh-CN"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A1E0CA7-0064-4018-AAA8-775F8F8F3403}"/>
              </a:ext>
            </a:extLst>
          </p:cNvPr>
          <p:cNvSpPr>
            <a:spLocks noGrp="1" noChangeArrowheads="1"/>
          </p:cNvSpPr>
          <p:nvPr>
            <p:ph type="title"/>
          </p:nvPr>
        </p:nvSpPr>
        <p:spPr>
          <a:xfrm>
            <a:off x="1632994" y="692696"/>
            <a:ext cx="5878011" cy="532711"/>
          </a:xfrm>
        </p:spPr>
        <p:txBody>
          <a:bodyPr/>
          <a:lstStyle/>
          <a:p>
            <a:pPr algn="ctr" eaLnBrk="1" hangingPunct="1"/>
            <a:r>
              <a:rPr lang="en-GB" altLang="zh-CN" dirty="0">
                <a:solidFill>
                  <a:srgbClr val="FFC000"/>
                </a:solidFill>
              </a:rPr>
              <a:t>Database design considerations</a:t>
            </a:r>
            <a:endParaRPr lang="en-US" altLang="zh-CN" dirty="0">
              <a:solidFill>
                <a:srgbClr val="FFC000"/>
              </a:solidFill>
            </a:endParaRPr>
          </a:p>
        </p:txBody>
      </p:sp>
      <p:sp>
        <p:nvSpPr>
          <p:cNvPr id="33795" name="Rectangle 3">
            <a:extLst>
              <a:ext uri="{FF2B5EF4-FFF2-40B4-BE49-F238E27FC236}">
                <a16:creationId xmlns:a16="http://schemas.microsoft.com/office/drawing/2014/main" id="{AB097129-E564-40C6-BC56-BF480A43E74F}"/>
              </a:ext>
            </a:extLst>
          </p:cNvPr>
          <p:cNvSpPr>
            <a:spLocks noGrp="1" noChangeArrowheads="1"/>
          </p:cNvSpPr>
          <p:nvPr>
            <p:ph idx="1"/>
          </p:nvPr>
        </p:nvSpPr>
        <p:spPr>
          <a:xfrm>
            <a:off x="1331640" y="1700808"/>
            <a:ext cx="6795720" cy="4640058"/>
          </a:xfrm>
        </p:spPr>
        <p:txBody>
          <a:bodyPr>
            <a:normAutofit lnSpcReduction="10000"/>
          </a:bodyPr>
          <a:lstStyle/>
          <a:p>
            <a:pPr>
              <a:buFont typeface="Arial" panose="020B0604020202020204" pitchFamily="34" charset="0"/>
              <a:buChar char="•"/>
            </a:pPr>
            <a:r>
              <a:rPr lang="en-US" dirty="0"/>
              <a:t>Data Redundancy Data redundancy is perhaps the most common problem in database design. </a:t>
            </a:r>
          </a:p>
          <a:p>
            <a:pPr>
              <a:buFont typeface="Arial" panose="020B0604020202020204" pitchFamily="34" charset="0"/>
              <a:buChar char="•"/>
            </a:pPr>
            <a:r>
              <a:rPr lang="en-US" dirty="0"/>
              <a:t>This means that the same data is stored in multiple locations. For example, a student's address is stored in the financial file, as well as in the enrollment and examination results file. </a:t>
            </a:r>
          </a:p>
          <a:p>
            <a:pPr>
              <a:buFont typeface="Arial" panose="020B0604020202020204" pitchFamily="34" charset="0"/>
              <a:buChar char="•"/>
            </a:pPr>
            <a:r>
              <a:rPr lang="en-US" dirty="0"/>
              <a:t>Good database design ensures that data is not duplicated in this way. This will save storage space (memory), as well as increase the speed of data access and processing. data integrity refers to the consistency of data that is duplicated. </a:t>
            </a:r>
          </a:p>
          <a:p>
            <a:pPr>
              <a:buFont typeface="Arial" panose="020B0604020202020204" pitchFamily="34" charset="0"/>
              <a:buChar char="•"/>
            </a:pPr>
            <a:r>
              <a:rPr lang="en-US" dirty="0"/>
              <a:t>For example, if our design requires us to maintain a student's email address in several different locations, then failing to update the email address change in all locations will result in data inconsistencies. </a:t>
            </a:r>
            <a:endParaRPr lang="en-US" altLang="zh-CN"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32E2E97-8CB6-43F6-B816-E5A004110ABC}"/>
              </a:ext>
            </a:extLst>
          </p:cNvPr>
          <p:cNvSpPr>
            <a:spLocks noGrp="1" noChangeArrowheads="1"/>
          </p:cNvSpPr>
          <p:nvPr>
            <p:ph type="title"/>
          </p:nvPr>
        </p:nvSpPr>
        <p:spPr>
          <a:xfrm>
            <a:off x="1547664" y="764704"/>
            <a:ext cx="6291665" cy="792088"/>
          </a:xfrm>
        </p:spPr>
        <p:txBody>
          <a:bodyPr>
            <a:normAutofit/>
          </a:bodyPr>
          <a:lstStyle/>
          <a:p>
            <a:pPr algn="ctr"/>
            <a:r>
              <a:rPr lang="en-US" dirty="0">
                <a:solidFill>
                  <a:srgbClr val="FFC000"/>
                </a:solidFill>
              </a:rPr>
              <a:t>Database Design Considerations </a:t>
            </a:r>
            <a:endParaRPr lang="ru-RU" b="1" dirty="0">
              <a:solidFill>
                <a:srgbClr val="FFC000"/>
              </a:solidFill>
              <a:effectLst/>
            </a:endParaRPr>
          </a:p>
        </p:txBody>
      </p:sp>
      <p:sp>
        <p:nvSpPr>
          <p:cNvPr id="34819" name="Rectangle 3">
            <a:extLst>
              <a:ext uri="{FF2B5EF4-FFF2-40B4-BE49-F238E27FC236}">
                <a16:creationId xmlns:a16="http://schemas.microsoft.com/office/drawing/2014/main" id="{C2A4259C-399A-4288-8F98-A291B21FC7CE}"/>
              </a:ext>
            </a:extLst>
          </p:cNvPr>
          <p:cNvSpPr>
            <a:spLocks noGrp="1" noChangeArrowheads="1"/>
          </p:cNvSpPr>
          <p:nvPr>
            <p:ph idx="1"/>
          </p:nvPr>
        </p:nvSpPr>
        <p:spPr>
          <a:xfrm>
            <a:off x="1187624" y="1988840"/>
            <a:ext cx="7056784" cy="4392488"/>
          </a:xfrm>
        </p:spPr>
        <p:txBody>
          <a:bodyPr>
            <a:normAutofit fontScale="92500" lnSpcReduction="10000"/>
          </a:bodyPr>
          <a:lstStyle/>
          <a:p>
            <a:pPr>
              <a:buFont typeface="Arial" panose="020B0604020202020204" pitchFamily="34" charset="0"/>
              <a:buChar char="•"/>
            </a:pPr>
            <a:r>
              <a:rPr lang="en-US" dirty="0"/>
              <a:t>Data anomalies Modification, insertion, and deletion anomalies refer to data in a one-to-many relationship. </a:t>
            </a:r>
          </a:p>
          <a:p>
            <a:pPr>
              <a:buFont typeface="Arial" panose="020B0604020202020204" pitchFamily="34" charset="0"/>
              <a:buChar char="•"/>
            </a:pPr>
            <a:r>
              <a:rPr lang="en-US" dirty="0"/>
              <a:t>For example, many students have one personal mentor. So it's a one-to-many relationship and the database will keep a record of the personal tutor for each student. If the tutor's phone number changes because the relationship is one-to-one, all student files must be updated with this new information. </a:t>
            </a:r>
          </a:p>
          <a:p>
            <a:pPr>
              <a:buFont typeface="Arial" panose="020B0604020202020204" pitchFamily="34" charset="0"/>
              <a:buChar char="•"/>
            </a:pPr>
            <a:r>
              <a:rPr lang="en-US" dirty="0"/>
              <a:t>Failure to update will result in a data anomaly, which in this case is called a modification anomaly. </a:t>
            </a:r>
          </a:p>
          <a:p>
            <a:pPr>
              <a:buFont typeface="Arial" panose="020B0604020202020204" pitchFamily="34" charset="0"/>
              <a:buChar char="•"/>
            </a:pPr>
            <a:r>
              <a:rPr lang="en-US" dirty="0"/>
              <a:t>Similarly, we run into problems, like adding a new tutor when needed and removing an old tutor. All student files must be updated accordingly, and failure to do so will result in an insert anomaly or, conversely, a deletion anomaly. </a:t>
            </a:r>
            <a:endParaRPr lang="en-US" altLang="zh-CN"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a:extLst>
              <a:ext uri="{FF2B5EF4-FFF2-40B4-BE49-F238E27FC236}">
                <a16:creationId xmlns:a16="http://schemas.microsoft.com/office/drawing/2014/main" id="{C900A7A9-343F-4CC5-A5C4-DA361161FFE2}"/>
              </a:ext>
            </a:extLst>
          </p:cNvPr>
          <p:cNvSpPr>
            <a:spLocks noGrp="1" noChangeArrowheads="1"/>
          </p:cNvSpPr>
          <p:nvPr>
            <p:ph type="title"/>
          </p:nvPr>
        </p:nvSpPr>
        <p:spPr>
          <a:xfrm>
            <a:off x="1619672" y="692696"/>
            <a:ext cx="6219656" cy="1036767"/>
          </a:xfrm>
        </p:spPr>
        <p:txBody>
          <a:bodyPr>
            <a:normAutofit/>
          </a:bodyPr>
          <a:lstStyle/>
          <a:p>
            <a:pPr algn="ctr"/>
            <a:r>
              <a:rPr lang="en-US" altLang="zh-CN" sz="4000" dirty="0">
                <a:solidFill>
                  <a:srgbClr val="FFC000"/>
                </a:solidFill>
              </a:rPr>
              <a:t>Introduction to databases</a:t>
            </a:r>
          </a:p>
        </p:txBody>
      </p:sp>
      <p:sp>
        <p:nvSpPr>
          <p:cNvPr id="35843" name="Rectangle 5">
            <a:extLst>
              <a:ext uri="{FF2B5EF4-FFF2-40B4-BE49-F238E27FC236}">
                <a16:creationId xmlns:a16="http://schemas.microsoft.com/office/drawing/2014/main" id="{713E5509-B1EC-4CFE-A961-133A18E30970}"/>
              </a:ext>
            </a:extLst>
          </p:cNvPr>
          <p:cNvSpPr>
            <a:spLocks noGrp="1" noChangeArrowheads="1"/>
          </p:cNvSpPr>
          <p:nvPr>
            <p:ph idx="1"/>
          </p:nvPr>
        </p:nvSpPr>
        <p:spPr>
          <a:xfrm>
            <a:off x="1475656" y="2132856"/>
            <a:ext cx="6363672" cy="3917088"/>
          </a:xfrm>
        </p:spPr>
        <p:txBody>
          <a:bodyPr/>
          <a:lstStyle/>
          <a:p>
            <a:pPr>
              <a:buFont typeface="Arial" panose="020B0604020202020204" pitchFamily="34" charset="0"/>
              <a:buChar char="•"/>
            </a:pPr>
            <a:r>
              <a:rPr lang="en-US" dirty="0"/>
              <a:t>Introduction to database systems </a:t>
            </a:r>
          </a:p>
          <a:p>
            <a:pPr>
              <a:buFont typeface="Arial" panose="020B0604020202020204" pitchFamily="34" charset="0"/>
              <a:buChar char="•"/>
            </a:pPr>
            <a:r>
              <a:rPr lang="en-US" dirty="0"/>
              <a:t>Database management systems (DBMS) </a:t>
            </a:r>
          </a:p>
          <a:p>
            <a:pPr>
              <a:buFont typeface="Arial" panose="020B0604020202020204" pitchFamily="34" charset="0"/>
              <a:buChar char="•"/>
            </a:pPr>
            <a:r>
              <a:rPr lang="en-US" dirty="0"/>
              <a:t>Database type </a:t>
            </a:r>
          </a:p>
          <a:p>
            <a:pPr>
              <a:buFont typeface="Arial" panose="020B0604020202020204" pitchFamily="34" charset="0"/>
              <a:buChar char="•"/>
            </a:pPr>
            <a:r>
              <a:rPr lang="en-US" dirty="0"/>
              <a:t>Database Design </a:t>
            </a:r>
          </a:p>
          <a:p>
            <a:pPr>
              <a:buFont typeface="Arial" panose="020B0604020202020204" pitchFamily="34" charset="0"/>
              <a:buChar char="•"/>
            </a:pPr>
            <a:r>
              <a:rPr lang="en-US" dirty="0"/>
              <a:t>Database Design Considerations </a:t>
            </a:r>
          </a:p>
          <a:p>
            <a:pPr>
              <a:buFont typeface="Arial" panose="020B0604020202020204" pitchFamily="34" charset="0"/>
              <a:buChar char="•"/>
            </a:pPr>
            <a:r>
              <a:rPr lang="en-US" dirty="0">
                <a:solidFill>
                  <a:srgbClr val="FF0000"/>
                </a:solidFill>
              </a:rPr>
              <a:t>Database systems component </a:t>
            </a:r>
            <a:endParaRPr lang="ru-RU"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DB73A693-FD00-4E86-B491-580052C9CD14}"/>
              </a:ext>
            </a:extLst>
          </p:cNvPr>
          <p:cNvSpPr>
            <a:spLocks noGrp="1" noChangeArrowheads="1"/>
          </p:cNvSpPr>
          <p:nvPr>
            <p:ph type="title"/>
          </p:nvPr>
        </p:nvSpPr>
        <p:spPr>
          <a:xfrm>
            <a:off x="1547664" y="692696"/>
            <a:ext cx="6291664" cy="1192590"/>
          </a:xfrm>
        </p:spPr>
        <p:txBody>
          <a:bodyPr>
            <a:normAutofit/>
          </a:bodyPr>
          <a:lstStyle/>
          <a:p>
            <a:pPr algn="ctr" eaLnBrk="1" hangingPunct="1"/>
            <a:r>
              <a:rPr lang="en-US" altLang="zh-CN" sz="4000" dirty="0">
                <a:solidFill>
                  <a:srgbClr val="FFC000"/>
                </a:solidFill>
              </a:rPr>
              <a:t>Database systems components</a:t>
            </a:r>
          </a:p>
        </p:txBody>
      </p:sp>
      <p:pic>
        <p:nvPicPr>
          <p:cNvPr id="36867" name="Picture 4">
            <a:extLst>
              <a:ext uri="{FF2B5EF4-FFF2-40B4-BE49-F238E27FC236}">
                <a16:creationId xmlns:a16="http://schemas.microsoft.com/office/drawing/2014/main" id="{0F0B5B32-4604-46E8-8D44-F6D8D48E972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20675" y="2204864"/>
            <a:ext cx="5472112" cy="4392612"/>
          </a:xfrm>
          <a:noFill/>
        </p:spPr>
      </p:pic>
      <p:pic>
        <p:nvPicPr>
          <p:cNvPr id="36868" name="Picture 5">
            <a:extLst>
              <a:ext uri="{FF2B5EF4-FFF2-40B4-BE49-F238E27FC236}">
                <a16:creationId xmlns:a16="http://schemas.microsoft.com/office/drawing/2014/main" id="{AC070AB7-D8C0-486B-9B5D-040BAD46B1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2204864"/>
            <a:ext cx="2235200"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EC9ED2E-1A1A-4FE7-B090-C4226A52BF41}"/>
              </a:ext>
            </a:extLst>
          </p:cNvPr>
          <p:cNvSpPr>
            <a:spLocks noGrp="1" noChangeArrowheads="1"/>
          </p:cNvSpPr>
          <p:nvPr>
            <p:ph type="title"/>
          </p:nvPr>
        </p:nvSpPr>
        <p:spPr>
          <a:xfrm>
            <a:off x="1619672" y="808057"/>
            <a:ext cx="6408711" cy="748735"/>
          </a:xfrm>
        </p:spPr>
        <p:txBody>
          <a:bodyPr>
            <a:normAutofit/>
          </a:bodyPr>
          <a:lstStyle/>
          <a:p>
            <a:pPr algn="ctr"/>
            <a:r>
              <a:rPr lang="en-US" sz="4000" b="1" dirty="0">
                <a:solidFill>
                  <a:srgbClr val="FFC000"/>
                </a:solidFill>
              </a:rPr>
              <a:t>Introduction to databases</a:t>
            </a:r>
            <a:endParaRPr lang="en-US" altLang="zh-CN" sz="4000" dirty="0">
              <a:solidFill>
                <a:srgbClr val="FFC000"/>
              </a:solidFill>
            </a:endParaRPr>
          </a:p>
        </p:txBody>
      </p:sp>
      <p:sp>
        <p:nvSpPr>
          <p:cNvPr id="5123" name="Rectangle 3">
            <a:extLst>
              <a:ext uri="{FF2B5EF4-FFF2-40B4-BE49-F238E27FC236}">
                <a16:creationId xmlns:a16="http://schemas.microsoft.com/office/drawing/2014/main" id="{0E0A8249-7305-4D2A-8158-916A8BBBFF0F}"/>
              </a:ext>
            </a:extLst>
          </p:cNvPr>
          <p:cNvSpPr>
            <a:spLocks noGrp="1" noChangeArrowheads="1"/>
          </p:cNvSpPr>
          <p:nvPr>
            <p:ph idx="1"/>
          </p:nvPr>
        </p:nvSpPr>
        <p:spPr>
          <a:xfrm>
            <a:off x="1043608" y="2049878"/>
            <a:ext cx="7200800" cy="4259442"/>
          </a:xfrm>
        </p:spPr>
        <p:txBody>
          <a:bodyPr>
            <a:normAutofit fontScale="77500" lnSpcReduction="20000"/>
          </a:bodyPr>
          <a:lstStyle/>
          <a:p>
            <a:pPr>
              <a:buFont typeface="Arial" panose="020B0604020202020204" pitchFamily="34" charset="0"/>
              <a:buChar char="•"/>
            </a:pPr>
            <a:r>
              <a:rPr lang="en-US" sz="2800" dirty="0"/>
              <a:t>The database includes tools to help organize and maintain data. </a:t>
            </a:r>
            <a:endParaRPr lang="ru-KZ" sz="2800" dirty="0"/>
          </a:p>
          <a:p>
            <a:pPr>
              <a:buFont typeface="Arial" panose="020B0604020202020204" pitchFamily="34" charset="0"/>
              <a:buChar char="•"/>
            </a:pPr>
            <a:r>
              <a:rPr lang="en-US" sz="2800" dirty="0"/>
              <a:t>The database design engineer must know and be able to use these tools to make the database efficient and accurate. </a:t>
            </a:r>
            <a:endParaRPr lang="ru-KZ" sz="2800" dirty="0"/>
          </a:p>
          <a:p>
            <a:pPr>
              <a:buFont typeface="Arial" panose="020B0604020202020204" pitchFamily="34" charset="0"/>
              <a:buChar char="•"/>
            </a:pPr>
            <a:r>
              <a:rPr lang="en-US" sz="2800" dirty="0"/>
              <a:t>In a properly designed database, information is updated once, and all other occurrences in the database will be updated automatically. </a:t>
            </a:r>
            <a:endParaRPr lang="ru-KZ" sz="2800" dirty="0"/>
          </a:p>
          <a:p>
            <a:pPr>
              <a:buFont typeface="Arial" panose="020B0604020202020204" pitchFamily="34" charset="0"/>
              <a:buChar char="•"/>
            </a:pPr>
            <a:r>
              <a:rPr lang="en-US" sz="2800" dirty="0"/>
              <a:t>A basic requirement for any database system is the ability to efficiently generate, store, and retrieve data. </a:t>
            </a:r>
            <a:endParaRPr lang="en-US" altLang="zh-C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ED3C474-966A-4CDB-9D5A-25EE7BED15A5}"/>
              </a:ext>
            </a:extLst>
          </p:cNvPr>
          <p:cNvSpPr>
            <a:spLocks noGrp="1" noChangeArrowheads="1"/>
          </p:cNvSpPr>
          <p:nvPr>
            <p:ph type="title"/>
          </p:nvPr>
        </p:nvSpPr>
        <p:spPr>
          <a:xfrm>
            <a:off x="1258888" y="635926"/>
            <a:ext cx="6474536" cy="1152313"/>
          </a:xfrm>
        </p:spPr>
        <p:txBody>
          <a:bodyPr>
            <a:normAutofit fontScale="90000"/>
          </a:bodyPr>
          <a:lstStyle/>
          <a:p>
            <a:pPr algn="ctr"/>
            <a:r>
              <a:rPr lang="en-US" sz="4000" dirty="0">
                <a:solidFill>
                  <a:srgbClr val="FFC000"/>
                </a:solidFill>
              </a:rPr>
              <a:t>Basic components of a database system </a:t>
            </a:r>
            <a:endParaRPr lang="en-US" altLang="zh-CN" sz="4000" dirty="0">
              <a:solidFill>
                <a:srgbClr val="FFC000"/>
              </a:solidFill>
            </a:endParaRPr>
          </a:p>
        </p:txBody>
      </p:sp>
      <p:pic>
        <p:nvPicPr>
          <p:cNvPr id="6147" name="Picture 4">
            <a:extLst>
              <a:ext uri="{FF2B5EF4-FFF2-40B4-BE49-F238E27FC236}">
                <a16:creationId xmlns:a16="http://schemas.microsoft.com/office/drawing/2014/main" id="{D523F575-B7C2-455E-8820-8FD6F847B23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37824" y="2197867"/>
            <a:ext cx="6767512" cy="3448050"/>
          </a:xfrm>
          <a:noFill/>
        </p:spPr>
      </p:pic>
      <p:sp>
        <p:nvSpPr>
          <p:cNvPr id="6148" name="Text Box 6">
            <a:extLst>
              <a:ext uri="{FF2B5EF4-FFF2-40B4-BE49-F238E27FC236}">
                <a16:creationId xmlns:a16="http://schemas.microsoft.com/office/drawing/2014/main" id="{2F3AF986-A0C2-4153-B7EE-24851A32082E}"/>
              </a:ext>
            </a:extLst>
          </p:cNvPr>
          <p:cNvSpPr txBox="1">
            <a:spLocks noChangeArrowheads="1"/>
          </p:cNvSpPr>
          <p:nvPr/>
        </p:nvSpPr>
        <p:spPr bwMode="auto">
          <a:xfrm>
            <a:off x="1258888" y="5300663"/>
            <a:ext cx="6985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lang="en-US" altLang="ru-RU"/>
          </a:p>
        </p:txBody>
      </p:sp>
      <p:sp>
        <p:nvSpPr>
          <p:cNvPr id="6149" name="Text Box 7">
            <a:extLst>
              <a:ext uri="{FF2B5EF4-FFF2-40B4-BE49-F238E27FC236}">
                <a16:creationId xmlns:a16="http://schemas.microsoft.com/office/drawing/2014/main" id="{438B5172-3780-4330-9C0B-9049B98D7C4C}"/>
              </a:ext>
            </a:extLst>
          </p:cNvPr>
          <p:cNvSpPr txBox="1">
            <a:spLocks noChangeArrowheads="1"/>
          </p:cNvSpPr>
          <p:nvPr/>
        </p:nvSpPr>
        <p:spPr bwMode="auto">
          <a:xfrm>
            <a:off x="1115616" y="5685383"/>
            <a:ext cx="70568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spcBef>
                <a:spcPct val="50000"/>
              </a:spcBef>
            </a:pPr>
            <a:r>
              <a:rPr lang="en-US" dirty="0"/>
              <a:t>To transform data into useful information, you need a set of software tools, SQL, Form, etc. </a:t>
            </a:r>
            <a:endParaRPr lang="en-US" altLang="zh-C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1FF7E225-BD1B-4569-8342-821A65158D77}"/>
              </a:ext>
            </a:extLst>
          </p:cNvPr>
          <p:cNvSpPr>
            <a:spLocks noGrp="1" noChangeArrowheads="1"/>
          </p:cNvSpPr>
          <p:nvPr>
            <p:ph type="title"/>
          </p:nvPr>
        </p:nvSpPr>
        <p:spPr>
          <a:xfrm>
            <a:off x="1619671" y="801506"/>
            <a:ext cx="6219657" cy="720079"/>
          </a:xfrm>
        </p:spPr>
        <p:txBody>
          <a:bodyPr>
            <a:normAutofit fontScale="90000"/>
          </a:bodyPr>
          <a:lstStyle/>
          <a:p>
            <a:pPr algn="ctr"/>
            <a:r>
              <a:rPr lang="en-US" sz="4000" b="1" dirty="0">
                <a:solidFill>
                  <a:srgbClr val="FFC000"/>
                </a:solidFill>
              </a:rPr>
              <a:t>Introduction to databases</a:t>
            </a:r>
            <a:endParaRPr lang="en-US" altLang="zh-CN" sz="4000" dirty="0">
              <a:solidFill>
                <a:srgbClr val="FFC000"/>
              </a:solidFill>
            </a:endParaRPr>
          </a:p>
        </p:txBody>
      </p:sp>
      <p:sp>
        <p:nvSpPr>
          <p:cNvPr id="7171" name="Rectangle 5">
            <a:extLst>
              <a:ext uri="{FF2B5EF4-FFF2-40B4-BE49-F238E27FC236}">
                <a16:creationId xmlns:a16="http://schemas.microsoft.com/office/drawing/2014/main" id="{853BECD9-4CB9-40B1-B348-4D921B17C7B0}"/>
              </a:ext>
            </a:extLst>
          </p:cNvPr>
          <p:cNvSpPr>
            <a:spLocks noGrp="1" noChangeArrowheads="1"/>
          </p:cNvSpPr>
          <p:nvPr>
            <p:ph idx="1"/>
          </p:nvPr>
        </p:nvSpPr>
        <p:spPr>
          <a:xfrm>
            <a:off x="1403648" y="2049878"/>
            <a:ext cx="6435680" cy="4000065"/>
          </a:xfrm>
        </p:spPr>
        <p:txBody>
          <a:bodyPr/>
          <a:lstStyle/>
          <a:p>
            <a:pPr>
              <a:buFont typeface="Arial" panose="020B0604020202020204" pitchFamily="34" charset="0"/>
              <a:buChar char="•"/>
            </a:pPr>
            <a:r>
              <a:rPr lang="en-US" dirty="0"/>
              <a:t>Introduction to database systems </a:t>
            </a:r>
          </a:p>
          <a:p>
            <a:pPr>
              <a:buFont typeface="Arial" panose="020B0604020202020204" pitchFamily="34" charset="0"/>
              <a:buChar char="•"/>
            </a:pPr>
            <a:r>
              <a:rPr lang="en-US" dirty="0">
                <a:solidFill>
                  <a:srgbClr val="FF0000"/>
                </a:solidFill>
              </a:rPr>
              <a:t>Database management systems (DBMS) </a:t>
            </a:r>
          </a:p>
          <a:p>
            <a:pPr>
              <a:buFont typeface="Arial" panose="020B0604020202020204" pitchFamily="34" charset="0"/>
              <a:buChar char="•"/>
            </a:pPr>
            <a:r>
              <a:rPr lang="en-US" dirty="0"/>
              <a:t>Database type </a:t>
            </a:r>
          </a:p>
          <a:p>
            <a:pPr>
              <a:buFont typeface="Arial" panose="020B0604020202020204" pitchFamily="34" charset="0"/>
              <a:buChar char="•"/>
            </a:pPr>
            <a:r>
              <a:rPr lang="en-US" dirty="0"/>
              <a:t>Database Design </a:t>
            </a:r>
          </a:p>
          <a:p>
            <a:pPr>
              <a:buFont typeface="Arial" panose="020B0604020202020204" pitchFamily="34" charset="0"/>
              <a:buChar char="•"/>
            </a:pPr>
            <a:r>
              <a:rPr lang="en-US" dirty="0"/>
              <a:t>Database Design Considerations </a:t>
            </a:r>
          </a:p>
          <a:p>
            <a:pPr>
              <a:buFont typeface="Arial" panose="020B0604020202020204" pitchFamily="34" charset="0"/>
              <a:buChar char="•"/>
            </a:pPr>
            <a:r>
              <a:rPr lang="en-US" dirty="0"/>
              <a:t>Database systems component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DEA708A-F0C8-4A27-BE1B-C22D6B0D9BD5}"/>
              </a:ext>
            </a:extLst>
          </p:cNvPr>
          <p:cNvSpPr>
            <a:spLocks noGrp="1" noChangeArrowheads="1"/>
          </p:cNvSpPr>
          <p:nvPr>
            <p:ph type="title"/>
          </p:nvPr>
        </p:nvSpPr>
        <p:spPr>
          <a:xfrm>
            <a:off x="1331640" y="723087"/>
            <a:ext cx="6480720" cy="952950"/>
          </a:xfrm>
        </p:spPr>
        <p:txBody>
          <a:bodyPr>
            <a:normAutofit/>
          </a:bodyPr>
          <a:lstStyle/>
          <a:p>
            <a:pPr algn="ctr"/>
            <a:r>
              <a:rPr lang="en-US" sz="2800" b="1" dirty="0">
                <a:solidFill>
                  <a:srgbClr val="FFC000"/>
                </a:solidFill>
                <a:effectLst/>
              </a:rPr>
              <a:t>Database management systems (DBMS)</a:t>
            </a:r>
            <a:endParaRPr lang="ru-RU" sz="2800" b="1" dirty="0">
              <a:solidFill>
                <a:srgbClr val="FFC000"/>
              </a:solidFill>
              <a:effectLst/>
            </a:endParaRPr>
          </a:p>
        </p:txBody>
      </p:sp>
      <p:sp>
        <p:nvSpPr>
          <p:cNvPr id="8195" name="Rectangle 3">
            <a:extLst>
              <a:ext uri="{FF2B5EF4-FFF2-40B4-BE49-F238E27FC236}">
                <a16:creationId xmlns:a16="http://schemas.microsoft.com/office/drawing/2014/main" id="{13FA4A07-7091-4984-A56B-6ABD99B120EB}"/>
              </a:ext>
            </a:extLst>
          </p:cNvPr>
          <p:cNvSpPr>
            <a:spLocks noGrp="1" noChangeArrowheads="1"/>
          </p:cNvSpPr>
          <p:nvPr>
            <p:ph idx="1"/>
          </p:nvPr>
        </p:nvSpPr>
        <p:spPr>
          <a:xfrm>
            <a:off x="971600" y="1700808"/>
            <a:ext cx="3888432" cy="4349750"/>
          </a:xfrm>
        </p:spPr>
        <p:txBody>
          <a:bodyPr>
            <a:normAutofit/>
          </a:bodyPr>
          <a:lstStyle/>
          <a:p>
            <a:pPr>
              <a:lnSpc>
                <a:spcPct val="90000"/>
              </a:lnSpc>
            </a:pPr>
            <a:r>
              <a:rPr lang="en-US" sz="2800" dirty="0"/>
              <a:t>A </a:t>
            </a:r>
            <a:r>
              <a:rPr lang="en-US" sz="2800" dirty="0">
                <a:solidFill>
                  <a:srgbClr val="FF0000"/>
                </a:solidFill>
              </a:rPr>
              <a:t>DBMS</a:t>
            </a:r>
            <a:r>
              <a:rPr lang="en-US" sz="2800" dirty="0"/>
              <a:t> is a set of software provided by a vendor that allows data to be accessed, filtered, and generally processed efficiently to provide useful information to the user. </a:t>
            </a:r>
            <a:endParaRPr lang="en-US" altLang="zh-CN" sz="2800" dirty="0"/>
          </a:p>
        </p:txBody>
      </p:sp>
      <p:pic>
        <p:nvPicPr>
          <p:cNvPr id="8196" name="Picture 4">
            <a:extLst>
              <a:ext uri="{FF2B5EF4-FFF2-40B4-BE49-F238E27FC236}">
                <a16:creationId xmlns:a16="http://schemas.microsoft.com/office/drawing/2014/main" id="{4A1CA9DA-97B3-44D2-8A46-0CD99D8B06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1874872"/>
            <a:ext cx="4346575" cy="4001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77728FB-B46F-497C-92D1-583F0041241D}"/>
              </a:ext>
            </a:extLst>
          </p:cNvPr>
          <p:cNvSpPr>
            <a:spLocks noGrp="1" noChangeArrowheads="1"/>
          </p:cNvSpPr>
          <p:nvPr>
            <p:ph type="title"/>
          </p:nvPr>
        </p:nvSpPr>
        <p:spPr>
          <a:xfrm>
            <a:off x="1619672" y="808056"/>
            <a:ext cx="6147648" cy="936103"/>
          </a:xfrm>
        </p:spPr>
        <p:txBody>
          <a:bodyPr>
            <a:normAutofit fontScale="90000"/>
          </a:bodyPr>
          <a:lstStyle/>
          <a:p>
            <a:pPr algn="ctr"/>
            <a:r>
              <a:rPr lang="en-US" sz="3200" b="1" dirty="0">
                <a:solidFill>
                  <a:srgbClr val="FFC000"/>
                </a:solidFill>
              </a:rPr>
              <a:t>Database management systems (DBMS)</a:t>
            </a:r>
            <a:br>
              <a:rPr lang="ru-RU" sz="2800" b="1" dirty="0">
                <a:effectLst/>
              </a:rPr>
            </a:br>
            <a:endParaRPr lang="en-US" altLang="zh-CN" sz="4000" dirty="0">
              <a:solidFill>
                <a:srgbClr val="FFC000"/>
              </a:solidFill>
            </a:endParaRPr>
          </a:p>
        </p:txBody>
      </p:sp>
      <p:sp>
        <p:nvSpPr>
          <p:cNvPr id="9219" name="Rectangle 3">
            <a:extLst>
              <a:ext uri="{FF2B5EF4-FFF2-40B4-BE49-F238E27FC236}">
                <a16:creationId xmlns:a16="http://schemas.microsoft.com/office/drawing/2014/main" id="{144B1EF1-754B-4D9F-825E-C557C03CBDEB}"/>
              </a:ext>
            </a:extLst>
          </p:cNvPr>
          <p:cNvSpPr>
            <a:spLocks noGrp="1" noChangeArrowheads="1"/>
          </p:cNvSpPr>
          <p:nvPr>
            <p:ph idx="1"/>
          </p:nvPr>
        </p:nvSpPr>
        <p:spPr>
          <a:xfrm>
            <a:off x="1043608" y="1988840"/>
            <a:ext cx="6795720" cy="4061104"/>
          </a:xfrm>
        </p:spPr>
        <p:txBody>
          <a:bodyPr>
            <a:normAutofit fontScale="40000" lnSpcReduction="20000"/>
          </a:bodyPr>
          <a:lstStyle/>
          <a:p>
            <a:pPr>
              <a:buFont typeface="Arial" panose="020B0604020202020204" pitchFamily="34" charset="0"/>
              <a:buChar char="•"/>
            </a:pPr>
            <a:r>
              <a:rPr lang="en-US" sz="4800" dirty="0"/>
              <a:t>Basically, the user will generate a question (request) and the DBMS will look for the answer, which will be returned to the user. </a:t>
            </a:r>
          </a:p>
          <a:p>
            <a:pPr>
              <a:buFont typeface="Arial" panose="020B0604020202020204" pitchFamily="34" charset="0"/>
              <a:buChar char="•"/>
            </a:pPr>
            <a:r>
              <a:rPr lang="en-US" sz="4800" dirty="0"/>
              <a:t>The DBMS will include additional tools for providing graphical user interfaces and reporting programs to facilitate the delivery of information to the user. </a:t>
            </a:r>
          </a:p>
          <a:p>
            <a:pPr>
              <a:buFont typeface="Arial" panose="020B0604020202020204" pitchFamily="34" charset="0"/>
              <a:buChar char="•"/>
            </a:pPr>
            <a:r>
              <a:rPr lang="en-US" sz="4800" dirty="0"/>
              <a:t>It will also provide tools for creating, editing, manipulating and modifying data as well as database programming. SQL is the standard language for accessing relational databases. </a:t>
            </a:r>
            <a:endParaRPr lang="en-US" altLang="zh-C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79D43791-1928-4005-8BE2-6A29452E7D1F}"/>
              </a:ext>
            </a:extLst>
          </p:cNvPr>
          <p:cNvSpPr>
            <a:spLocks noGrp="1" noChangeArrowheads="1"/>
          </p:cNvSpPr>
          <p:nvPr>
            <p:ph type="title"/>
          </p:nvPr>
        </p:nvSpPr>
        <p:spPr>
          <a:xfrm>
            <a:off x="1763688" y="836712"/>
            <a:ext cx="6219656" cy="576064"/>
          </a:xfrm>
        </p:spPr>
        <p:txBody>
          <a:bodyPr>
            <a:normAutofit fontScale="90000"/>
          </a:bodyPr>
          <a:lstStyle/>
          <a:p>
            <a:pPr algn="ctr"/>
            <a:r>
              <a:rPr lang="en" dirty="0">
                <a:solidFill>
                  <a:srgbClr val="FFC000"/>
                </a:solidFill>
              </a:rPr>
              <a:t>What is a database management system?</a:t>
            </a:r>
            <a:br>
              <a:rPr lang="ru-RU" b="1" dirty="0">
                <a:effectLst/>
              </a:rPr>
            </a:br>
            <a:endParaRPr lang="en-US" altLang="ru-RU" dirty="0">
              <a:solidFill>
                <a:srgbClr val="FFC000"/>
              </a:solidFill>
            </a:endParaRPr>
          </a:p>
        </p:txBody>
      </p:sp>
      <p:sp>
        <p:nvSpPr>
          <p:cNvPr id="10243" name="Rectangle 3">
            <a:extLst>
              <a:ext uri="{FF2B5EF4-FFF2-40B4-BE49-F238E27FC236}">
                <a16:creationId xmlns:a16="http://schemas.microsoft.com/office/drawing/2014/main" id="{5A771CFA-FD1B-4EFD-A464-84164473DB89}"/>
              </a:ext>
            </a:extLst>
          </p:cNvPr>
          <p:cNvSpPr>
            <a:spLocks noGrp="1" noChangeArrowheads="1"/>
          </p:cNvSpPr>
          <p:nvPr>
            <p:ph idx="1"/>
          </p:nvPr>
        </p:nvSpPr>
        <p:spPr>
          <a:xfrm>
            <a:off x="1331640" y="2132856"/>
            <a:ext cx="6912768" cy="4176464"/>
          </a:xfrm>
        </p:spPr>
        <p:txBody>
          <a:bodyPr/>
          <a:lstStyle/>
          <a:p>
            <a:pPr marL="0" indent="0">
              <a:buNone/>
            </a:pPr>
            <a:r>
              <a:rPr lang="en-US" sz="2000" dirty="0"/>
              <a:t>A database management system (DBMS) is a program that manages a database: </a:t>
            </a:r>
          </a:p>
          <a:p>
            <a:pPr>
              <a:buFont typeface="Arial" panose="020B0604020202020204" pitchFamily="34" charset="0"/>
              <a:buChar char="•"/>
            </a:pPr>
            <a:r>
              <a:rPr lang="en-US" sz="2000" dirty="0"/>
              <a:t>Supports a high level access language (such as SQL).</a:t>
            </a:r>
          </a:p>
          <a:p>
            <a:pPr>
              <a:buFont typeface="Arial" panose="020B0604020202020204" pitchFamily="34" charset="0"/>
              <a:buChar char="•"/>
            </a:pPr>
            <a:r>
              <a:rPr lang="en-US" sz="2000" dirty="0"/>
              <a:t>The application describes database access in this language. </a:t>
            </a:r>
          </a:p>
          <a:p>
            <a:pPr>
              <a:buFont typeface="Arial" panose="020B0604020202020204" pitchFamily="34" charset="0"/>
              <a:buChar char="•"/>
            </a:pPr>
            <a:r>
              <a:rPr lang="en-US" sz="2000" dirty="0"/>
              <a:t>The DBMS interprets the language statements to perform the requested database access. </a:t>
            </a:r>
            <a:endParaRPr lang="en-US" alt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Мэдисон</Template>
  <TotalTime>487</TotalTime>
  <Words>1880</Words>
  <Application>Microsoft Office PowerPoint</Application>
  <PresentationFormat>Экран (4:3)</PresentationFormat>
  <Paragraphs>163</Paragraphs>
  <Slides>34</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34</vt:i4>
      </vt:variant>
    </vt:vector>
  </HeadingPairs>
  <TitlesOfParts>
    <vt:vector size="41" baseType="lpstr">
      <vt:lpstr>Arial</vt:lpstr>
      <vt:lpstr>MS Shell Dlg 2</vt:lpstr>
      <vt:lpstr>Times New Roman</vt:lpstr>
      <vt:lpstr>Wingdings</vt:lpstr>
      <vt:lpstr>Wingdings 3</vt:lpstr>
      <vt:lpstr>Мэдисон</vt:lpstr>
      <vt:lpstr>Microsoft Graph Chart</vt:lpstr>
      <vt:lpstr>The lecture 1</vt:lpstr>
      <vt:lpstr>Introduction to databases </vt:lpstr>
      <vt:lpstr>Introduction to databases</vt:lpstr>
      <vt:lpstr>Introduction to databases</vt:lpstr>
      <vt:lpstr>Basic components of a database system </vt:lpstr>
      <vt:lpstr>Introduction to databases</vt:lpstr>
      <vt:lpstr>Database management systems (DBMS)</vt:lpstr>
      <vt:lpstr>Database management systems (DBMS) </vt:lpstr>
      <vt:lpstr>What is a database management system? </vt:lpstr>
      <vt:lpstr>SQL examples</vt:lpstr>
      <vt:lpstr>Introduction to databases</vt:lpstr>
      <vt:lpstr>Types of Database</vt:lpstr>
      <vt:lpstr>Database types</vt:lpstr>
      <vt:lpstr>Microsoft Solutions for the Multi-User Market </vt:lpstr>
      <vt:lpstr>Classification by the location</vt:lpstr>
      <vt:lpstr>Classification by the location - Distributed Database </vt:lpstr>
      <vt:lpstr>Classification by the location Distributed database </vt:lpstr>
      <vt:lpstr>Classification by type</vt:lpstr>
      <vt:lpstr>Classification by type</vt:lpstr>
      <vt:lpstr>What is a transaction?</vt:lpstr>
      <vt:lpstr>What is a transaction processing system? </vt:lpstr>
      <vt:lpstr>Transaction processing system </vt:lpstr>
      <vt:lpstr>OLTP  vs.  OLAP</vt:lpstr>
      <vt:lpstr>OLAP</vt:lpstr>
      <vt:lpstr>Examples - Supermarket</vt:lpstr>
      <vt:lpstr>Introduction to databases</vt:lpstr>
      <vt:lpstr>Database design</vt:lpstr>
      <vt:lpstr>Database design</vt:lpstr>
      <vt:lpstr>Introduction to databases</vt:lpstr>
      <vt:lpstr>Database Design Considerations </vt:lpstr>
      <vt:lpstr>Database design considerations</vt:lpstr>
      <vt:lpstr>Database Design Considerations </vt:lpstr>
      <vt:lpstr>Introduction to databases</vt:lpstr>
      <vt:lpstr>Database systems components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Fundamentals Introduction</dc:title>
  <dc:creator>Fisheye</dc:creator>
  <cp:lastModifiedBy>Владислав Карюкин</cp:lastModifiedBy>
  <cp:revision>35</cp:revision>
  <dcterms:created xsi:type="dcterms:W3CDTF">2009-09-24T20:23:37Z</dcterms:created>
  <dcterms:modified xsi:type="dcterms:W3CDTF">2022-01-20T12:07:42Z</dcterms:modified>
</cp:coreProperties>
</file>